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 id="214748366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22" Type="http://schemas.openxmlformats.org/officeDocument/2006/relationships/slide" Target="slides/slide16.xml"/><Relationship Id="rId10" Type="http://schemas.openxmlformats.org/officeDocument/2006/relationships/slide" Target="slides/slide4.xml"/><Relationship Id="rId21" Type="http://schemas.openxmlformats.org/officeDocument/2006/relationships/slide" Target="slides/slide15.xml"/><Relationship Id="rId13" Type="http://schemas.openxmlformats.org/officeDocument/2006/relationships/slide" Target="slides/slide7.xml"/><Relationship Id="rId12" Type="http://schemas.openxmlformats.org/officeDocument/2006/relationships/slide" Target="slides/slide6.xml"/><Relationship Id="rId23" Type="http://schemas.openxmlformats.org/officeDocument/2006/relationships/slide" Target="slides/slide17.xml"/><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2.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3884612"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SzPts val="1400"/>
              <a:buNone/>
              <a:defRPr b="0" i="0" sz="12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8685212"/>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5" name="Google Shape;95;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9" name="Google Shape;149;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5" name="Google Shape;155;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1" name="Google Shape;161;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1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7" name="Google Shape;167;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1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3" name="Google Shape;173;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1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9" name="Google Shape;179;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1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5" name="Google Shape;185;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1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1" name="Google Shape;191;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1" name="Google Shape;101;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7" name="Google Shape;107;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3" name="Google Shape;113;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9" name="Google Shape;119;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5" name="Google Shape;125;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1" name="Google Shape;131;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7" name="Google Shape;137;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3" name="Google Shape;143;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7" name="Shape 17"/>
        <p:cNvGrpSpPr/>
        <p:nvPr/>
      </p:nvGrpSpPr>
      <p:grpSpPr>
        <a:xfrm>
          <a:off x="0" y="0"/>
          <a:ext cx="0" cy="0"/>
          <a:chOff x="0" y="0"/>
          <a:chExt cx="0" cy="0"/>
        </a:xfrm>
      </p:grpSpPr>
      <p:sp>
        <p:nvSpPr>
          <p:cNvPr id="18" name="Google Shape;18;p2"/>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9" name="Google Shape;19;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chemeClr val="dk1"/>
              </a:buClr>
              <a:buSzPts val="3200"/>
              <a:buFont typeface="Arial"/>
              <a:buNone/>
              <a:defRPr/>
            </a:lvl1pPr>
            <a:lvl2pPr lvl="1" algn="ctr">
              <a:spcBef>
                <a:spcPts val="560"/>
              </a:spcBef>
              <a:spcAft>
                <a:spcPts val="0"/>
              </a:spcAft>
              <a:buClr>
                <a:schemeClr val="dk1"/>
              </a:buClr>
              <a:buSzPts val="2800"/>
              <a:buFont typeface="Arial"/>
              <a:buNone/>
              <a:defRPr/>
            </a:lvl2pPr>
            <a:lvl3pPr lvl="2" algn="ctr">
              <a:spcBef>
                <a:spcPts val="480"/>
              </a:spcBef>
              <a:spcAft>
                <a:spcPts val="0"/>
              </a:spcAft>
              <a:buClr>
                <a:schemeClr val="dk1"/>
              </a:buClr>
              <a:buSzPts val="2400"/>
              <a:buFont typeface="Arial"/>
              <a:buNone/>
              <a:defRPr/>
            </a:lvl3pPr>
            <a:lvl4pPr lvl="3" algn="ctr">
              <a:spcBef>
                <a:spcPts val="400"/>
              </a:spcBef>
              <a:spcAft>
                <a:spcPts val="0"/>
              </a:spcAft>
              <a:buClr>
                <a:schemeClr val="dk1"/>
              </a:buClr>
              <a:buSzPts val="2000"/>
              <a:buFont typeface="Arial"/>
              <a:buNone/>
              <a:defRPr/>
            </a:lvl4pPr>
            <a:lvl5pPr lvl="4" algn="ctr">
              <a:spcBef>
                <a:spcPts val="400"/>
              </a:spcBef>
              <a:spcAft>
                <a:spcPts val="0"/>
              </a:spcAft>
              <a:buClr>
                <a:schemeClr val="dk1"/>
              </a:buClr>
              <a:buSzPts val="2000"/>
              <a:buFont typeface="Arial"/>
              <a:buNone/>
              <a:defRPr/>
            </a:lvl5pPr>
            <a:lvl6pPr lvl="5" algn="ctr">
              <a:spcBef>
                <a:spcPts val="400"/>
              </a:spcBef>
              <a:spcAft>
                <a:spcPts val="0"/>
              </a:spcAft>
              <a:buClr>
                <a:schemeClr val="dk1"/>
              </a:buClr>
              <a:buSzPts val="2000"/>
              <a:buFont typeface="Arial"/>
              <a:buNone/>
              <a:defRPr/>
            </a:lvl6pPr>
            <a:lvl7pPr lvl="6" algn="ctr">
              <a:spcBef>
                <a:spcPts val="400"/>
              </a:spcBef>
              <a:spcAft>
                <a:spcPts val="0"/>
              </a:spcAft>
              <a:buClr>
                <a:schemeClr val="dk1"/>
              </a:buClr>
              <a:buSzPts val="2000"/>
              <a:buFont typeface="Arial"/>
              <a:buNone/>
              <a:defRPr/>
            </a:lvl7pPr>
            <a:lvl8pPr lvl="7" algn="ctr">
              <a:spcBef>
                <a:spcPts val="400"/>
              </a:spcBef>
              <a:spcAft>
                <a:spcPts val="0"/>
              </a:spcAft>
              <a:buClr>
                <a:schemeClr val="dk1"/>
              </a:buClr>
              <a:buSzPts val="2000"/>
              <a:buFont typeface="Arial"/>
              <a:buNone/>
              <a:defRPr/>
            </a:lvl8pPr>
            <a:lvl9pPr lvl="8" algn="ctr">
              <a:spcBef>
                <a:spcPts val="400"/>
              </a:spcBef>
              <a:spcAft>
                <a:spcPts val="0"/>
              </a:spcAft>
              <a:buClr>
                <a:schemeClr val="dk1"/>
              </a:buClr>
              <a:buSzPts val="2000"/>
              <a:buFont typeface="Arial"/>
              <a:buNone/>
              <a:defRPr/>
            </a:lvl9pPr>
          </a:lstStyle>
          <a:p/>
        </p:txBody>
      </p:sp>
      <p:sp>
        <p:nvSpPr>
          <p:cNvPr id="20" name="Google Shape;20;p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80" name="Shape 80"/>
        <p:cNvGrpSpPr/>
        <p:nvPr/>
      </p:nvGrpSpPr>
      <p:grpSpPr>
        <a:xfrm>
          <a:off x="0" y="0"/>
          <a:ext cx="0" cy="0"/>
          <a:chOff x="0" y="0"/>
          <a:chExt cx="0" cy="0"/>
        </a:xfrm>
      </p:grpSpPr>
      <p:sp>
        <p:nvSpPr>
          <p:cNvPr id="81" name="Google Shape;81;p12"/>
          <p:cNvSpPr txBox="1"/>
          <p:nvPr>
            <p:ph type="title"/>
          </p:nvPr>
        </p:nvSpPr>
        <p:spPr>
          <a:xfrm>
            <a:off x="457200" y="533400"/>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2" name="Google Shape;82;p12"/>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83" name="Google Shape;83;p12"/>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84" name="Google Shape;84;p1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5" name="Google Shape;85;p1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6" name="Google Shape;86;p1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87" name="Shape 87"/>
        <p:cNvGrpSpPr/>
        <p:nvPr/>
      </p:nvGrpSpPr>
      <p:grpSpPr>
        <a:xfrm>
          <a:off x="0" y="0"/>
          <a:ext cx="0" cy="0"/>
          <a:chOff x="0" y="0"/>
          <a:chExt cx="0" cy="0"/>
        </a:xfrm>
      </p:grpSpPr>
      <p:sp>
        <p:nvSpPr>
          <p:cNvPr id="88" name="Google Shape;88;p13"/>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9" name="Google Shape;89;p13"/>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chemeClr val="dk1"/>
              </a:buClr>
              <a:buSzPts val="2000"/>
              <a:buFont typeface="Arial"/>
              <a:buNone/>
              <a:defRPr sz="2000"/>
            </a:lvl1pPr>
            <a:lvl2pPr indent="-228600" lvl="1" marL="914400" algn="l">
              <a:spcBef>
                <a:spcPts val="360"/>
              </a:spcBef>
              <a:spcAft>
                <a:spcPts val="0"/>
              </a:spcAft>
              <a:buClr>
                <a:schemeClr val="dk1"/>
              </a:buClr>
              <a:buSzPts val="1800"/>
              <a:buFont typeface="Arial"/>
              <a:buNone/>
              <a:defRPr sz="1800"/>
            </a:lvl2pPr>
            <a:lvl3pPr indent="-228600" lvl="2" marL="1371600" algn="l">
              <a:spcBef>
                <a:spcPts val="320"/>
              </a:spcBef>
              <a:spcAft>
                <a:spcPts val="0"/>
              </a:spcAft>
              <a:buClr>
                <a:schemeClr val="dk1"/>
              </a:buClr>
              <a:buSzPts val="1600"/>
              <a:buFont typeface="Arial"/>
              <a:buNone/>
              <a:defRPr sz="1600"/>
            </a:lvl3pPr>
            <a:lvl4pPr indent="-228600" lvl="3" marL="1828800" algn="l">
              <a:spcBef>
                <a:spcPts val="280"/>
              </a:spcBef>
              <a:spcAft>
                <a:spcPts val="0"/>
              </a:spcAft>
              <a:buClr>
                <a:schemeClr val="dk1"/>
              </a:buClr>
              <a:buSzPts val="1400"/>
              <a:buFont typeface="Arial"/>
              <a:buNone/>
              <a:defRPr sz="1400"/>
            </a:lvl4pPr>
            <a:lvl5pPr indent="-228600" lvl="4" marL="2286000" algn="l">
              <a:spcBef>
                <a:spcPts val="280"/>
              </a:spcBef>
              <a:spcAft>
                <a:spcPts val="0"/>
              </a:spcAft>
              <a:buClr>
                <a:schemeClr val="dk1"/>
              </a:buClr>
              <a:buSzPts val="1400"/>
              <a:buFont typeface="Arial"/>
              <a:buNone/>
              <a:defRPr sz="1400"/>
            </a:lvl5pPr>
            <a:lvl6pPr indent="-228600" lvl="5" marL="2743200" algn="l">
              <a:spcBef>
                <a:spcPts val="280"/>
              </a:spcBef>
              <a:spcAft>
                <a:spcPts val="0"/>
              </a:spcAft>
              <a:buClr>
                <a:schemeClr val="dk1"/>
              </a:buClr>
              <a:buSzPts val="1400"/>
              <a:buFont typeface="Arial"/>
              <a:buNone/>
              <a:defRPr sz="1400"/>
            </a:lvl6pPr>
            <a:lvl7pPr indent="-228600" lvl="6" marL="3200400" algn="l">
              <a:spcBef>
                <a:spcPts val="280"/>
              </a:spcBef>
              <a:spcAft>
                <a:spcPts val="0"/>
              </a:spcAft>
              <a:buClr>
                <a:schemeClr val="dk1"/>
              </a:buClr>
              <a:buSzPts val="1400"/>
              <a:buFont typeface="Arial"/>
              <a:buNone/>
              <a:defRPr sz="1400"/>
            </a:lvl7pPr>
            <a:lvl8pPr indent="-228600" lvl="7" marL="3657600" algn="l">
              <a:spcBef>
                <a:spcPts val="280"/>
              </a:spcBef>
              <a:spcAft>
                <a:spcPts val="0"/>
              </a:spcAft>
              <a:buClr>
                <a:schemeClr val="dk1"/>
              </a:buClr>
              <a:buSzPts val="1400"/>
              <a:buFont typeface="Arial"/>
              <a:buNone/>
              <a:defRPr sz="1400"/>
            </a:lvl8pPr>
            <a:lvl9pPr indent="-228600" lvl="8" marL="4114800" algn="l">
              <a:spcBef>
                <a:spcPts val="280"/>
              </a:spcBef>
              <a:spcAft>
                <a:spcPts val="0"/>
              </a:spcAft>
              <a:buClr>
                <a:schemeClr val="dk1"/>
              </a:buClr>
              <a:buSzPts val="1400"/>
              <a:buFont typeface="Arial"/>
              <a:buNone/>
              <a:defRPr sz="1400"/>
            </a:lvl9pPr>
          </a:lstStyle>
          <a:p/>
        </p:txBody>
      </p:sp>
      <p:sp>
        <p:nvSpPr>
          <p:cNvPr id="90" name="Google Shape;90;p13"/>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1" name="Google Shape;91;p13"/>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2" name="Google Shape;92;p13"/>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0" name="Shape 30"/>
        <p:cNvGrpSpPr/>
        <p:nvPr/>
      </p:nvGrpSpPr>
      <p:grpSpPr>
        <a:xfrm>
          <a:off x="0" y="0"/>
          <a:ext cx="0" cy="0"/>
          <a:chOff x="0" y="0"/>
          <a:chExt cx="0" cy="0"/>
        </a:xfrm>
      </p:grpSpPr>
      <p:sp>
        <p:nvSpPr>
          <p:cNvPr id="31" name="Google Shape;31;p4"/>
          <p:cNvSpPr txBox="1"/>
          <p:nvPr>
            <p:ph type="title"/>
          </p:nvPr>
        </p:nvSpPr>
        <p:spPr>
          <a:xfrm>
            <a:off x="457200" y="533400"/>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2" name="Google Shape;32;p4"/>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3" name="Google Shape;33;p4"/>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4"/>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4"/>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36" name="Shape 36"/>
        <p:cNvGrpSpPr/>
        <p:nvPr/>
      </p:nvGrpSpPr>
      <p:grpSpPr>
        <a:xfrm>
          <a:off x="0" y="0"/>
          <a:ext cx="0" cy="0"/>
          <a:chOff x="0" y="0"/>
          <a:chExt cx="0" cy="0"/>
        </a:xfrm>
      </p:grpSpPr>
      <p:sp>
        <p:nvSpPr>
          <p:cNvPr id="37" name="Google Shape;37;p5"/>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8" name="Google Shape;38;p5"/>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9" name="Google Shape;39;p5"/>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5"/>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5"/>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42" name="Shape 42"/>
        <p:cNvGrpSpPr/>
        <p:nvPr/>
      </p:nvGrpSpPr>
      <p:grpSpPr>
        <a:xfrm>
          <a:off x="0" y="0"/>
          <a:ext cx="0" cy="0"/>
          <a:chOff x="0" y="0"/>
          <a:chExt cx="0" cy="0"/>
        </a:xfrm>
      </p:grpSpPr>
      <p:sp>
        <p:nvSpPr>
          <p:cNvPr id="43" name="Google Shape;43;p6"/>
          <p:cNvSpPr txBox="1"/>
          <p:nvPr>
            <p:ph type="title"/>
          </p:nvPr>
        </p:nvSpPr>
        <p:spPr>
          <a:xfrm>
            <a:off x="457200" y="533400"/>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4" name="Google Shape;44;p6"/>
          <p:cNvSpPr txBox="1"/>
          <p:nvPr>
            <p:ph idx="1" type="body"/>
          </p:nvPr>
        </p:nvSpPr>
        <p:spPr>
          <a:xfrm rot="5400000">
            <a:off x="2309019" y="-251619"/>
            <a:ext cx="4525962"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45" name="Google Shape;45;p6"/>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6"/>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6"/>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48" name="Shape 48"/>
        <p:cNvGrpSpPr/>
        <p:nvPr/>
      </p:nvGrpSpPr>
      <p:grpSpPr>
        <a:xfrm>
          <a:off x="0" y="0"/>
          <a:ext cx="0" cy="0"/>
          <a:chOff x="0" y="0"/>
          <a:chExt cx="0" cy="0"/>
        </a:xfrm>
      </p:grpSpPr>
      <p:sp>
        <p:nvSpPr>
          <p:cNvPr id="49" name="Google Shape;49;p7"/>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0" name="Google Shape;50;p7"/>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chemeClr val="dk1"/>
              </a:buClr>
              <a:buSzPts val="3200"/>
              <a:buFont typeface="Arial"/>
              <a:buNone/>
              <a:defRPr sz="3200">
                <a:solidFill>
                  <a:schemeClr val="dk1"/>
                </a:solidFill>
                <a:latin typeface="Arial"/>
                <a:ea typeface="Arial"/>
                <a:cs typeface="Arial"/>
                <a:sym typeface="Arial"/>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9pPr>
          </a:lstStyle>
          <a:p/>
        </p:txBody>
      </p:sp>
      <p:sp>
        <p:nvSpPr>
          <p:cNvPr id="51" name="Google Shape;51;p7"/>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52" name="Google Shape;52;p7"/>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7"/>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7"/>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5" name="Shape 55"/>
        <p:cNvGrpSpPr/>
        <p:nvPr/>
      </p:nvGrpSpPr>
      <p:grpSpPr>
        <a:xfrm>
          <a:off x="0" y="0"/>
          <a:ext cx="0" cy="0"/>
          <a:chOff x="0" y="0"/>
          <a:chExt cx="0" cy="0"/>
        </a:xfrm>
      </p:grpSpPr>
      <p:sp>
        <p:nvSpPr>
          <p:cNvPr id="56" name="Google Shape;56;p8"/>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7" name="Google Shape;57;p8"/>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Font typeface="Arial"/>
              <a:buChar char="•"/>
              <a:defRPr sz="3200"/>
            </a:lvl1pPr>
            <a:lvl2pPr indent="-406400" lvl="1" marL="914400" algn="l">
              <a:spcBef>
                <a:spcPts val="560"/>
              </a:spcBef>
              <a:spcAft>
                <a:spcPts val="0"/>
              </a:spcAft>
              <a:buClr>
                <a:schemeClr val="dk1"/>
              </a:buClr>
              <a:buSzPts val="2800"/>
              <a:buFont typeface="Arial"/>
              <a:buChar char="–"/>
              <a:defRPr sz="2800"/>
            </a:lvl2pPr>
            <a:lvl3pPr indent="-381000" lvl="2" marL="1371600" algn="l">
              <a:spcBef>
                <a:spcPts val="480"/>
              </a:spcBef>
              <a:spcAft>
                <a:spcPts val="0"/>
              </a:spcAft>
              <a:buClr>
                <a:schemeClr val="dk1"/>
              </a:buClr>
              <a:buSzPts val="2400"/>
              <a:buFont typeface="Arial"/>
              <a:buChar char="•"/>
              <a:defRPr sz="2400"/>
            </a:lvl3pPr>
            <a:lvl4pPr indent="-355600" lvl="3" marL="1828800" algn="l">
              <a:spcBef>
                <a:spcPts val="400"/>
              </a:spcBef>
              <a:spcAft>
                <a:spcPts val="0"/>
              </a:spcAft>
              <a:buClr>
                <a:schemeClr val="dk1"/>
              </a:buClr>
              <a:buSzPts val="2000"/>
              <a:buFont typeface="Arial"/>
              <a:buChar char="–"/>
              <a:defRPr sz="2000"/>
            </a:lvl4pPr>
            <a:lvl5pPr indent="-355600" lvl="4" marL="2286000" algn="l">
              <a:spcBef>
                <a:spcPts val="400"/>
              </a:spcBef>
              <a:spcAft>
                <a:spcPts val="0"/>
              </a:spcAft>
              <a:buClr>
                <a:schemeClr val="dk1"/>
              </a:buClr>
              <a:buSzPts val="2000"/>
              <a:buFont typeface="Arial"/>
              <a:buChar char="»"/>
              <a:defRPr sz="2000"/>
            </a:lvl5pPr>
            <a:lvl6pPr indent="-355600" lvl="5" marL="2743200" algn="l">
              <a:spcBef>
                <a:spcPts val="400"/>
              </a:spcBef>
              <a:spcAft>
                <a:spcPts val="0"/>
              </a:spcAft>
              <a:buClr>
                <a:schemeClr val="dk1"/>
              </a:buClr>
              <a:buSzPts val="2000"/>
              <a:buFont typeface="Arial"/>
              <a:buChar char="»"/>
              <a:defRPr sz="2000"/>
            </a:lvl6pPr>
            <a:lvl7pPr indent="-355600" lvl="6" marL="3200400" algn="l">
              <a:spcBef>
                <a:spcPts val="400"/>
              </a:spcBef>
              <a:spcAft>
                <a:spcPts val="0"/>
              </a:spcAft>
              <a:buClr>
                <a:schemeClr val="dk1"/>
              </a:buClr>
              <a:buSzPts val="2000"/>
              <a:buFont typeface="Arial"/>
              <a:buChar char="»"/>
              <a:defRPr sz="2000"/>
            </a:lvl7pPr>
            <a:lvl8pPr indent="-355600" lvl="7" marL="3657600" algn="l">
              <a:spcBef>
                <a:spcPts val="400"/>
              </a:spcBef>
              <a:spcAft>
                <a:spcPts val="0"/>
              </a:spcAft>
              <a:buClr>
                <a:schemeClr val="dk1"/>
              </a:buClr>
              <a:buSzPts val="2000"/>
              <a:buFont typeface="Arial"/>
              <a:buChar char="»"/>
              <a:defRPr sz="2000"/>
            </a:lvl8pPr>
            <a:lvl9pPr indent="-355600" lvl="8" marL="4114800" algn="l">
              <a:spcBef>
                <a:spcPts val="400"/>
              </a:spcBef>
              <a:spcAft>
                <a:spcPts val="0"/>
              </a:spcAft>
              <a:buClr>
                <a:schemeClr val="dk1"/>
              </a:buClr>
              <a:buSzPts val="2000"/>
              <a:buFont typeface="Arial"/>
              <a:buChar char="»"/>
              <a:defRPr sz="2000"/>
            </a:lvl9pPr>
          </a:lstStyle>
          <a:p/>
        </p:txBody>
      </p:sp>
      <p:sp>
        <p:nvSpPr>
          <p:cNvPr id="58" name="Google Shape;58;p8"/>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59" name="Google Shape;59;p8"/>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8"/>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8"/>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2" name="Shape 62"/>
        <p:cNvGrpSpPr/>
        <p:nvPr/>
      </p:nvGrpSpPr>
      <p:grpSpPr>
        <a:xfrm>
          <a:off x="0" y="0"/>
          <a:ext cx="0" cy="0"/>
          <a:chOff x="0" y="0"/>
          <a:chExt cx="0" cy="0"/>
        </a:xfrm>
      </p:grpSpPr>
      <p:sp>
        <p:nvSpPr>
          <p:cNvPr id="63" name="Google Shape;63;p9"/>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9"/>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9"/>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6" name="Shape 66"/>
        <p:cNvGrpSpPr/>
        <p:nvPr/>
      </p:nvGrpSpPr>
      <p:grpSpPr>
        <a:xfrm>
          <a:off x="0" y="0"/>
          <a:ext cx="0" cy="0"/>
          <a:chOff x="0" y="0"/>
          <a:chExt cx="0" cy="0"/>
        </a:xfrm>
      </p:grpSpPr>
      <p:sp>
        <p:nvSpPr>
          <p:cNvPr id="67" name="Google Shape;67;p10"/>
          <p:cNvSpPr txBox="1"/>
          <p:nvPr>
            <p:ph type="title"/>
          </p:nvPr>
        </p:nvSpPr>
        <p:spPr>
          <a:xfrm>
            <a:off x="457200" y="533400"/>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8" name="Google Shape;68;p10"/>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10"/>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0"/>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71" name="Shape 71"/>
        <p:cNvGrpSpPr/>
        <p:nvPr/>
      </p:nvGrpSpPr>
      <p:grpSpPr>
        <a:xfrm>
          <a:off x="0" y="0"/>
          <a:ext cx="0" cy="0"/>
          <a:chOff x="0" y="0"/>
          <a:chExt cx="0" cy="0"/>
        </a:xfrm>
      </p:grpSpPr>
      <p:sp>
        <p:nvSpPr>
          <p:cNvPr id="72" name="Google Shape;72;p11"/>
          <p:cNvSpPr txBox="1"/>
          <p:nvPr>
            <p:ph type="title"/>
          </p:nvPr>
        </p:nvSpPr>
        <p:spPr>
          <a:xfrm>
            <a:off x="685800" y="685800"/>
            <a:ext cx="8077200" cy="914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3" name="Google Shape;73;p11"/>
          <p:cNvSpPr txBox="1"/>
          <p:nvPr>
            <p:ph idx="1" type="body"/>
          </p:nvPr>
        </p:nvSpPr>
        <p:spPr>
          <a:xfrm>
            <a:off x="381000" y="1524000"/>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74" name="Google Shape;74;p11"/>
          <p:cNvSpPr txBox="1"/>
          <p:nvPr>
            <p:ph idx="2" type="body"/>
          </p:nvPr>
        </p:nvSpPr>
        <p:spPr>
          <a:xfrm>
            <a:off x="381000" y="2209800"/>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75" name="Google Shape;75;p11"/>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76" name="Google Shape;76;p11"/>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77" name="Google Shape;77;p1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theme" Target="../theme/theme3.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pic>
        <p:nvPicPr>
          <p:cNvPr descr="Sabin_powerpoint-1_3" id="10" name="Google Shape;10;p1"/>
          <p:cNvPicPr preferRelativeResize="0"/>
          <p:nvPr/>
        </p:nvPicPr>
        <p:blipFill rotWithShape="1">
          <a:blip r:embed="rId1">
            <a:alphaModFix/>
          </a:blip>
          <a:srcRect b="0" l="0" r="0" t="0"/>
          <a:stretch/>
        </p:blipFill>
        <p:spPr>
          <a:xfrm>
            <a:off x="0" y="0"/>
            <a:ext cx="9144000" cy="6858000"/>
          </a:xfrm>
          <a:prstGeom prst="rect">
            <a:avLst/>
          </a:prstGeom>
          <a:noFill/>
          <a:ln>
            <a:noFill/>
          </a:ln>
        </p:spPr>
      </p:pic>
      <p:pic>
        <p:nvPicPr>
          <p:cNvPr descr="Sabin_powerpoint-1_3" id="11" name="Google Shape;11;p1"/>
          <p:cNvPicPr preferRelativeResize="0"/>
          <p:nvPr/>
        </p:nvPicPr>
        <p:blipFill rotWithShape="1">
          <a:blip r:embed="rId1">
            <a:alphaModFix/>
          </a:blip>
          <a:srcRect b="0" l="0" r="0" t="0"/>
          <a:stretch/>
        </p:blipFill>
        <p:spPr>
          <a:xfrm>
            <a:off x="0" y="0"/>
            <a:ext cx="9144000" cy="6858000"/>
          </a:xfrm>
          <a:prstGeom prst="rect">
            <a:avLst/>
          </a:prstGeom>
          <a:noFill/>
          <a:ln>
            <a:noFill/>
          </a:ln>
        </p:spPr>
      </p:pic>
      <p:sp>
        <p:nvSpPr>
          <p:cNvPr id="12" name="Google Shape;12;p1"/>
          <p:cNvSpPr txBox="1"/>
          <p:nvPr>
            <p:ph type="title"/>
          </p:nvPr>
        </p:nvSpPr>
        <p:spPr>
          <a:xfrm>
            <a:off x="457200" y="533400"/>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13" name="Google Shape;13;p1"/>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14" name="Google Shape;14;p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5" name="Google Shape;15;p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6" name="Google Shape;16;p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solidFill>
                <a:srgbClr val="000000"/>
              </a:solidFill>
            </a:endParaRPr>
          </a:p>
        </p:txBody>
      </p:sp>
    </p:spTree>
  </p:cSld>
  <p:clrMap accent1="accent1" accent2="accent2" accent3="accent3" accent4="accent4" accent5="accent5" accent6="accent6" bg1="lt1" bg2="dk2" tx1="dk1" tx2="lt2" folHlink="folHlink" hlink="hlink"/>
  <p:sldLayoutIdLst>
    <p:sldLayoutId id="2147483648"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3" name="Shape 23"/>
        <p:cNvGrpSpPr/>
        <p:nvPr/>
      </p:nvGrpSpPr>
      <p:grpSpPr>
        <a:xfrm>
          <a:off x="0" y="0"/>
          <a:ext cx="0" cy="0"/>
          <a:chOff x="0" y="0"/>
          <a:chExt cx="0" cy="0"/>
        </a:xfrm>
      </p:grpSpPr>
      <p:pic>
        <p:nvPicPr>
          <p:cNvPr descr="Sabin_powerpoint-1_3" id="24" name="Google Shape;24;p3"/>
          <p:cNvPicPr preferRelativeResize="0"/>
          <p:nvPr/>
        </p:nvPicPr>
        <p:blipFill rotWithShape="1">
          <a:blip r:embed="rId1">
            <a:alphaModFix/>
          </a:blip>
          <a:srcRect b="0" l="0" r="0" t="0"/>
          <a:stretch/>
        </p:blipFill>
        <p:spPr>
          <a:xfrm>
            <a:off x="0" y="0"/>
            <a:ext cx="9144000" cy="6858000"/>
          </a:xfrm>
          <a:prstGeom prst="rect">
            <a:avLst/>
          </a:prstGeom>
          <a:noFill/>
          <a:ln>
            <a:noFill/>
          </a:ln>
        </p:spPr>
      </p:pic>
      <p:sp>
        <p:nvSpPr>
          <p:cNvPr id="25" name="Google Shape;25;p3"/>
          <p:cNvSpPr txBox="1"/>
          <p:nvPr>
            <p:ph type="title"/>
          </p:nvPr>
        </p:nvSpPr>
        <p:spPr>
          <a:xfrm>
            <a:off x="457200" y="533400"/>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26" name="Google Shape;26;p3"/>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27" name="Google Shape;27;p3"/>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8" name="Google Shape;28;p3"/>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9" name="Google Shape;29;p3"/>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solidFill>
                <a:srgbClr val="000000"/>
              </a:solidFill>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4"/>
          <p:cNvSpPr txBox="1"/>
          <p:nvPr>
            <p:ph type="ctrTitle"/>
          </p:nvPr>
        </p:nvSpPr>
        <p:spPr>
          <a:xfrm>
            <a:off x="685800" y="1828800"/>
            <a:ext cx="7772400" cy="1470025"/>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3000"/>
              <a:buFont typeface="Arial"/>
              <a:buNone/>
            </a:pPr>
            <a:r>
              <a:rPr b="0" i="0" lang="en-US" sz="3000" u="none">
                <a:solidFill>
                  <a:schemeClr val="dk2"/>
                </a:solidFill>
                <a:latin typeface="Arial"/>
                <a:ea typeface="Arial"/>
                <a:cs typeface="Arial"/>
                <a:sym typeface="Arial"/>
              </a:rPr>
              <a:t>How Parliamentarians are Strengthening Country Ownership of Immunization Programs</a:t>
            </a:r>
            <a:endParaRPr/>
          </a:p>
        </p:txBody>
      </p:sp>
      <p:sp>
        <p:nvSpPr>
          <p:cNvPr id="98" name="Google Shape;98;p14"/>
          <p:cNvSpPr txBox="1"/>
          <p:nvPr>
            <p:ph idx="1" type="subTitle"/>
          </p:nvPr>
        </p:nvSpPr>
        <p:spPr>
          <a:xfrm>
            <a:off x="1295400" y="3581400"/>
            <a:ext cx="6400800" cy="20574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Mariya SAVCHUK	</a:t>
            </a:r>
            <a:endParaRPr/>
          </a:p>
          <a:p>
            <a:pPr indent="0" lvl="0" marL="0" rtl="0" algn="ctr">
              <a:lnSpc>
                <a:spcPct val="100000"/>
              </a:lnSpc>
              <a:spcBef>
                <a:spcPts val="320"/>
              </a:spcBef>
              <a:spcAft>
                <a:spcPts val="0"/>
              </a:spcAft>
              <a:buClr>
                <a:schemeClr val="dk1"/>
              </a:buClr>
              <a:buSzPts val="1600"/>
              <a:buFont typeface="Arial"/>
              <a:buNone/>
            </a:pPr>
            <a:r>
              <a:rPr b="0" i="0" lang="en-US" sz="1600" u="none">
                <a:solidFill>
                  <a:schemeClr val="dk1"/>
                </a:solidFill>
                <a:latin typeface="Arial"/>
                <a:ea typeface="Arial"/>
                <a:cs typeface="Arial"/>
                <a:sym typeface="Arial"/>
              </a:rPr>
              <a:t>Senior Program Officer, Sabin Vaccine Institute</a:t>
            </a:r>
            <a:endParaRPr/>
          </a:p>
          <a:p>
            <a:pPr indent="0" lvl="0" marL="0" rtl="0" algn="ctr">
              <a:lnSpc>
                <a:spcPct val="100000"/>
              </a:lnSpc>
              <a:spcBef>
                <a:spcPts val="320"/>
              </a:spcBef>
              <a:spcAft>
                <a:spcPts val="0"/>
              </a:spcAft>
              <a:buClr>
                <a:schemeClr val="dk1"/>
              </a:buClr>
              <a:buSzPts val="1600"/>
              <a:buFont typeface="Arial"/>
              <a:buNone/>
            </a:pPr>
            <a:r>
              <a:rPr b="0" i="0" lang="en-US" sz="1600" u="none">
                <a:solidFill>
                  <a:schemeClr val="dk1"/>
                </a:solidFill>
                <a:latin typeface="Arial"/>
                <a:ea typeface="Arial"/>
                <a:cs typeface="Arial"/>
                <a:sym typeface="Arial"/>
              </a:rPr>
              <a:t>8 November, 2013</a:t>
            </a:r>
            <a:endParaRPr/>
          </a:p>
          <a:p>
            <a:pPr indent="0" lvl="0" marL="0" rtl="0" algn="ctr">
              <a:lnSpc>
                <a:spcPct val="100000"/>
              </a:lnSpc>
              <a:spcBef>
                <a:spcPts val="320"/>
              </a:spcBef>
              <a:spcAft>
                <a:spcPts val="0"/>
              </a:spcAft>
              <a:buClr>
                <a:schemeClr val="dk1"/>
              </a:buClr>
              <a:buSzPts val="1600"/>
              <a:buFont typeface="Arial"/>
              <a:buNone/>
            </a:pPr>
            <a:r>
              <a:rPr b="0" i="0" lang="en-US" sz="1600" u="none">
                <a:solidFill>
                  <a:schemeClr val="dk1"/>
                </a:solidFill>
                <a:latin typeface="Arial"/>
                <a:ea typeface="Arial"/>
                <a:cs typeface="Arial"/>
                <a:sym typeface="Arial"/>
              </a:rPr>
              <a:t>House of Parliament, </a:t>
            </a:r>
            <a:endParaRPr/>
          </a:p>
          <a:p>
            <a:pPr indent="0" lvl="0" marL="0" rtl="0" algn="ctr">
              <a:lnSpc>
                <a:spcPct val="100000"/>
              </a:lnSpc>
              <a:spcBef>
                <a:spcPts val="320"/>
              </a:spcBef>
              <a:spcAft>
                <a:spcPts val="0"/>
              </a:spcAft>
              <a:buClr>
                <a:schemeClr val="dk1"/>
              </a:buClr>
              <a:buSzPts val="1600"/>
              <a:buFont typeface="Arial"/>
              <a:buNone/>
            </a:pPr>
            <a:r>
              <a:rPr b="0" i="0" lang="en-US" sz="1600" u="none">
                <a:solidFill>
                  <a:schemeClr val="dk1"/>
                </a:solidFill>
                <a:latin typeface="Arial"/>
                <a:ea typeface="Arial"/>
                <a:cs typeface="Arial"/>
                <a:sym typeface="Arial"/>
              </a:rPr>
              <a:t>Tower Hill</a:t>
            </a:r>
            <a:endParaRPr/>
          </a:p>
          <a:p>
            <a:pPr indent="0" lvl="0" marL="0" rtl="0" algn="ctr">
              <a:lnSpc>
                <a:spcPct val="100000"/>
              </a:lnSpc>
              <a:spcBef>
                <a:spcPts val="320"/>
              </a:spcBef>
              <a:spcAft>
                <a:spcPts val="0"/>
              </a:spcAft>
              <a:buClr>
                <a:schemeClr val="dk1"/>
              </a:buClr>
              <a:buSzPts val="1600"/>
              <a:buFont typeface="Arial"/>
              <a:buNone/>
            </a:pPr>
            <a:r>
              <a:rPr b="0" i="0" lang="en-US" sz="1600" u="none">
                <a:solidFill>
                  <a:schemeClr val="dk1"/>
                </a:solidFill>
                <a:latin typeface="Arial"/>
                <a:ea typeface="Arial"/>
                <a:cs typeface="Arial"/>
                <a:sym typeface="Arial"/>
              </a:rPr>
              <a:t>Freetown, Sierra Leone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3"/>
          <p:cNvSpPr txBox="1"/>
          <p:nvPr>
            <p:ph type="title"/>
          </p:nvPr>
        </p:nvSpPr>
        <p:spPr>
          <a:xfrm>
            <a:off x="457200" y="838200"/>
            <a:ext cx="8229600" cy="9144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3300"/>
              <a:buFont typeface="Arial"/>
              <a:buNone/>
            </a:pPr>
            <a:r>
              <a:rPr b="0" i="0" lang="en-US" sz="3300" u="none">
                <a:solidFill>
                  <a:schemeClr val="dk2"/>
                </a:solidFill>
                <a:latin typeface="Arial"/>
                <a:ea typeface="Arial"/>
                <a:cs typeface="Arial"/>
                <a:sym typeface="Arial"/>
              </a:rPr>
              <a:t>Create new or amend existing legislation to ensure a sound legal framework </a:t>
            </a:r>
            <a:endParaRPr/>
          </a:p>
        </p:txBody>
      </p:sp>
      <p:sp>
        <p:nvSpPr>
          <p:cNvPr id="152" name="Google Shape;152;p23"/>
          <p:cNvSpPr txBox="1"/>
          <p:nvPr>
            <p:ph idx="1" type="body"/>
          </p:nvPr>
        </p:nvSpPr>
        <p:spPr>
          <a:xfrm>
            <a:off x="457200" y="1905000"/>
            <a:ext cx="8229600" cy="42211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600"/>
              <a:buFont typeface="Arial"/>
              <a:buChar char="•"/>
            </a:pPr>
            <a:r>
              <a:rPr b="1" i="0" lang="en-US" sz="2600" u="none" cap="none" strike="noStrike">
                <a:solidFill>
                  <a:schemeClr val="dk1"/>
                </a:solidFill>
                <a:latin typeface="Arial"/>
                <a:ea typeface="Arial"/>
                <a:cs typeface="Arial"/>
                <a:sym typeface="Arial"/>
              </a:rPr>
              <a:t>Uganda</a:t>
            </a:r>
            <a:r>
              <a:rPr b="0" i="0" lang="en-US" sz="2600" u="none" cap="none" strike="noStrike">
                <a:solidFill>
                  <a:schemeClr val="dk1"/>
                </a:solidFill>
                <a:latin typeface="Arial"/>
                <a:ea typeface="Arial"/>
                <a:cs typeface="Arial"/>
                <a:sym typeface="Arial"/>
              </a:rPr>
              <a:t>, private member’s bill introduced in parliament (Dec 2012) stating that government guarantees free immunization for children and pregnant women, and that children are required to be vaccinated before attending kinder garden and school</a:t>
            </a:r>
            <a:endParaRPr/>
          </a:p>
          <a:p>
            <a:pPr indent="-342900" lvl="0" marL="342900" marR="0" rtl="0" algn="l">
              <a:lnSpc>
                <a:spcPct val="100000"/>
              </a:lnSpc>
              <a:spcBef>
                <a:spcPts val="520"/>
              </a:spcBef>
              <a:spcAft>
                <a:spcPts val="0"/>
              </a:spcAft>
              <a:buClr>
                <a:schemeClr val="dk1"/>
              </a:buClr>
              <a:buSzPts val="2600"/>
              <a:buFont typeface="Arial"/>
              <a:buChar char="•"/>
            </a:pPr>
            <a:r>
              <a:rPr b="1" i="0" lang="en-US" sz="2600" u="none" cap="none" strike="noStrike">
                <a:solidFill>
                  <a:schemeClr val="dk1"/>
                </a:solidFill>
                <a:latin typeface="Arial"/>
                <a:ea typeface="Arial"/>
                <a:cs typeface="Arial"/>
                <a:sym typeface="Arial"/>
              </a:rPr>
              <a:t>Mali</a:t>
            </a:r>
            <a:r>
              <a:rPr b="0" i="0" lang="en-US" sz="2600" u="none" cap="none" strike="noStrike">
                <a:solidFill>
                  <a:schemeClr val="dk1"/>
                </a:solidFill>
                <a:latin typeface="Arial"/>
                <a:ea typeface="Arial"/>
                <a:cs typeface="Arial"/>
                <a:sym typeface="Arial"/>
              </a:rPr>
              <a:t>, updating its existing law (1986) to include newly introduced vaccines and create a National Immunization Fund that will allow to ring-fence immunization financing </a:t>
            </a:r>
            <a:endParaRPr/>
          </a:p>
          <a:p>
            <a:pPr indent="-177800" lvl="0" marL="342900" marR="0" rtl="0" algn="l">
              <a:spcBef>
                <a:spcPts val="520"/>
              </a:spcBef>
              <a:spcAft>
                <a:spcPts val="0"/>
              </a:spcAft>
              <a:buClr>
                <a:schemeClr val="dk1"/>
              </a:buClr>
              <a:buSzPts val="2600"/>
              <a:buFont typeface="Arial"/>
              <a:buNone/>
            </a:pPr>
            <a:r>
              <a:t/>
            </a:r>
            <a:endParaRPr b="0" i="0" sz="2600" u="none">
              <a:solidFill>
                <a:schemeClr val="dk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24"/>
          <p:cNvSpPr txBox="1"/>
          <p:nvPr>
            <p:ph type="title"/>
          </p:nvPr>
        </p:nvSpPr>
        <p:spPr>
          <a:xfrm>
            <a:off x="457200" y="762000"/>
            <a:ext cx="8229600" cy="12192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3300"/>
              <a:buFont typeface="Arial"/>
              <a:buNone/>
            </a:pPr>
            <a:r>
              <a:rPr b="0" i="0" lang="en-US" sz="3300" u="none">
                <a:solidFill>
                  <a:schemeClr val="dk2"/>
                </a:solidFill>
                <a:latin typeface="Arial"/>
                <a:ea typeface="Arial"/>
                <a:cs typeface="Arial"/>
                <a:sym typeface="Arial"/>
              </a:rPr>
              <a:t>Create new or amend existing legislation to ensure a sound legal framework (cont):</a:t>
            </a:r>
            <a:endParaRPr/>
          </a:p>
        </p:txBody>
      </p:sp>
      <p:sp>
        <p:nvSpPr>
          <p:cNvPr id="158" name="Google Shape;158;p24"/>
          <p:cNvSpPr txBox="1"/>
          <p:nvPr>
            <p:ph idx="1" type="body"/>
          </p:nvPr>
        </p:nvSpPr>
        <p:spPr>
          <a:xfrm>
            <a:off x="457200" y="1905000"/>
            <a:ext cx="8229600" cy="42211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200"/>
              <a:buFont typeface="Arial"/>
              <a:buChar char="•"/>
            </a:pPr>
            <a:r>
              <a:rPr b="1" i="0" lang="en-US" sz="2200" u="none">
                <a:solidFill>
                  <a:schemeClr val="dk1"/>
                </a:solidFill>
                <a:latin typeface="Arial"/>
                <a:ea typeface="Arial"/>
                <a:cs typeface="Arial"/>
                <a:sym typeface="Arial"/>
              </a:rPr>
              <a:t>Cameroon</a:t>
            </a:r>
            <a:r>
              <a:rPr b="0" i="0" lang="en-US" sz="2200" u="none">
                <a:solidFill>
                  <a:schemeClr val="dk1"/>
                </a:solidFill>
                <a:latin typeface="Arial"/>
                <a:ea typeface="Arial"/>
                <a:cs typeface="Arial"/>
                <a:sym typeface="Arial"/>
              </a:rPr>
              <a:t>, drafted a decree to create a “National Fund to Support Health” with a dedicated window for immunization needs and financing, another window for combating epidemics</a:t>
            </a:r>
            <a:endParaRPr/>
          </a:p>
          <a:p>
            <a:pPr indent="-342900" lvl="0" marL="342900" marR="0" rtl="0" algn="l">
              <a:lnSpc>
                <a:spcPct val="100000"/>
              </a:lnSpc>
              <a:spcBef>
                <a:spcPts val="440"/>
              </a:spcBef>
              <a:spcAft>
                <a:spcPts val="0"/>
              </a:spcAft>
              <a:buClr>
                <a:schemeClr val="dk1"/>
              </a:buClr>
              <a:buSzPts val="2200"/>
              <a:buFont typeface="Arial"/>
              <a:buChar char="•"/>
            </a:pPr>
            <a:r>
              <a:rPr b="1" i="0" lang="en-US" sz="2200" u="none">
                <a:solidFill>
                  <a:schemeClr val="dk1"/>
                </a:solidFill>
                <a:latin typeface="Arial"/>
                <a:ea typeface="Arial"/>
                <a:cs typeface="Arial"/>
                <a:sym typeface="Arial"/>
              </a:rPr>
              <a:t>Nepal</a:t>
            </a:r>
            <a:r>
              <a:rPr b="0" i="0" lang="en-US" sz="2200" u="none">
                <a:solidFill>
                  <a:schemeClr val="dk1"/>
                </a:solidFill>
                <a:latin typeface="Arial"/>
                <a:ea typeface="Arial"/>
                <a:cs typeface="Arial"/>
                <a:sym typeface="Arial"/>
              </a:rPr>
              <a:t>, drafted a National Immunization Law clarifying the structure of the EPI program, guaranteeing free immunization for target groups and creating a National Immunization Fund to finance immunization activities and EPI needs. The government raised funds to place in the Fund. </a:t>
            </a:r>
            <a:endParaRPr/>
          </a:p>
          <a:p>
            <a:pPr indent="-342900" lvl="0" marL="342900" marR="0" rtl="0" algn="l">
              <a:lnSpc>
                <a:spcPct val="100000"/>
              </a:lnSpc>
              <a:spcBef>
                <a:spcPts val="440"/>
              </a:spcBef>
              <a:spcAft>
                <a:spcPts val="0"/>
              </a:spcAft>
              <a:buClr>
                <a:schemeClr val="dk1"/>
              </a:buClr>
              <a:buSzPts val="2200"/>
              <a:buFont typeface="Arial"/>
              <a:buChar char="•"/>
            </a:pPr>
            <a:r>
              <a:rPr b="1" i="0" lang="en-US" sz="2200" u="none">
                <a:solidFill>
                  <a:schemeClr val="dk1"/>
                </a:solidFill>
                <a:latin typeface="Arial"/>
                <a:ea typeface="Arial"/>
                <a:cs typeface="Arial"/>
                <a:sym typeface="Arial"/>
              </a:rPr>
              <a:t>Cambodia, Kenya, Liberia, Madagascar, Republic of Congo </a:t>
            </a:r>
            <a:r>
              <a:rPr b="0" i="0" lang="en-US" sz="2200" u="none">
                <a:solidFill>
                  <a:schemeClr val="dk1"/>
                </a:solidFill>
                <a:latin typeface="Arial"/>
                <a:ea typeface="Arial"/>
                <a:cs typeface="Arial"/>
                <a:sym typeface="Arial"/>
              </a:rPr>
              <a:t>also drafted immunization legislation that is being discussed or revised.</a:t>
            </a:r>
            <a:endParaRPr/>
          </a:p>
          <a:p>
            <a:pPr indent="-203200" lvl="0" marL="342900" marR="0" rtl="0" algn="l">
              <a:spcBef>
                <a:spcPts val="440"/>
              </a:spcBef>
              <a:spcAft>
                <a:spcPts val="0"/>
              </a:spcAft>
              <a:buClr>
                <a:schemeClr val="dk1"/>
              </a:buClr>
              <a:buSzPts val="2200"/>
              <a:buFont typeface="Arial"/>
              <a:buNone/>
            </a:pPr>
            <a:r>
              <a:t/>
            </a:r>
            <a:endParaRPr b="0" i="0" sz="2200" u="none">
              <a:solidFill>
                <a:schemeClr val="dk1"/>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25"/>
          <p:cNvSpPr txBox="1"/>
          <p:nvPr>
            <p:ph type="title"/>
          </p:nvPr>
        </p:nvSpPr>
        <p:spPr>
          <a:xfrm>
            <a:off x="457200" y="685800"/>
            <a:ext cx="8229600" cy="16764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3200"/>
              <a:buFont typeface="Arial"/>
              <a:buNone/>
            </a:pPr>
            <a:r>
              <a:rPr b="0" i="0" lang="en-US" sz="3200" u="none">
                <a:solidFill>
                  <a:schemeClr val="dk2"/>
                </a:solidFill>
                <a:latin typeface="Arial"/>
                <a:ea typeface="Arial"/>
                <a:cs typeface="Arial"/>
                <a:sym typeface="Arial"/>
              </a:rPr>
              <a:t>Defending immunization budgets and allocating to EPI Programs in accordance with their needs</a:t>
            </a:r>
            <a:endParaRPr/>
          </a:p>
        </p:txBody>
      </p:sp>
      <p:sp>
        <p:nvSpPr>
          <p:cNvPr id="164" name="Google Shape;164;p25"/>
          <p:cNvSpPr txBox="1"/>
          <p:nvPr>
            <p:ph idx="1" type="body"/>
          </p:nvPr>
        </p:nvSpPr>
        <p:spPr>
          <a:xfrm>
            <a:off x="457200" y="2209800"/>
            <a:ext cx="8229600" cy="39163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1900"/>
              <a:buFont typeface="Arial"/>
              <a:buChar char="•"/>
            </a:pPr>
            <a:r>
              <a:rPr b="1" i="0" lang="en-US" sz="1900" u="none">
                <a:solidFill>
                  <a:schemeClr val="dk1"/>
                </a:solidFill>
                <a:latin typeface="Arial"/>
                <a:ea typeface="Arial"/>
                <a:cs typeface="Arial"/>
                <a:sym typeface="Arial"/>
              </a:rPr>
              <a:t>DRC and Mali</a:t>
            </a:r>
            <a:r>
              <a:rPr b="0" i="0" lang="en-US" sz="1900" u="none">
                <a:solidFill>
                  <a:schemeClr val="dk1"/>
                </a:solidFill>
                <a:latin typeface="Arial"/>
                <a:ea typeface="Arial"/>
                <a:cs typeface="Arial"/>
                <a:sym typeface="Arial"/>
              </a:rPr>
              <a:t>, even though both countries entered a state of conflict in the past year and budgets of several health programs had to be cut to increase defense spending, the EPI budgets were untouched since the EPI programs are considered priorities. This was in a large part due to Parliamentary advocacy and intervention. </a:t>
            </a:r>
            <a:endParaRPr/>
          </a:p>
          <a:p>
            <a:pPr indent="-342900" lvl="0" marL="342900" marR="0" rtl="0" algn="l">
              <a:lnSpc>
                <a:spcPct val="100000"/>
              </a:lnSpc>
              <a:spcBef>
                <a:spcPts val="380"/>
              </a:spcBef>
              <a:spcAft>
                <a:spcPts val="0"/>
              </a:spcAft>
              <a:buClr>
                <a:schemeClr val="dk1"/>
              </a:buClr>
              <a:buSzPts val="1900"/>
              <a:buFont typeface="Arial"/>
              <a:buChar char="•"/>
            </a:pPr>
            <a:r>
              <a:rPr b="1" i="0" lang="en-US" sz="1900" u="none">
                <a:solidFill>
                  <a:schemeClr val="dk1"/>
                </a:solidFill>
                <a:latin typeface="Arial"/>
                <a:ea typeface="Arial"/>
                <a:cs typeface="Arial"/>
                <a:sym typeface="Arial"/>
              </a:rPr>
              <a:t>DRC</a:t>
            </a:r>
            <a:r>
              <a:rPr b="0" i="0" lang="en-US" sz="1900" u="none">
                <a:solidFill>
                  <a:schemeClr val="dk1"/>
                </a:solidFill>
                <a:latin typeface="Arial"/>
                <a:ea typeface="Arial"/>
                <a:cs typeface="Arial"/>
                <a:sym typeface="Arial"/>
              </a:rPr>
              <a:t>, the Parliament not only approved the EPI budget as it increased over the past years but also allocated additional funds to it since it is considered a priority. It is now advocating for immunization budgets to become part of the country’s “mandatory spending” to ensure that the EPI budget will be fully disbursed in accordance with the schedule every year.  </a:t>
            </a:r>
            <a:endParaRPr/>
          </a:p>
          <a:p>
            <a:pPr indent="-342900" lvl="0" marL="342900" marR="0" rtl="0" algn="l">
              <a:lnSpc>
                <a:spcPct val="100000"/>
              </a:lnSpc>
              <a:spcBef>
                <a:spcPts val="380"/>
              </a:spcBef>
              <a:spcAft>
                <a:spcPts val="0"/>
              </a:spcAft>
              <a:buClr>
                <a:schemeClr val="dk1"/>
              </a:buClr>
              <a:buSzPts val="1900"/>
              <a:buFont typeface="Arial"/>
              <a:buChar char="•"/>
            </a:pPr>
            <a:r>
              <a:rPr b="1" i="0" lang="en-US" sz="1900" u="none">
                <a:solidFill>
                  <a:schemeClr val="dk1"/>
                </a:solidFill>
                <a:latin typeface="Arial"/>
                <a:ea typeface="Arial"/>
                <a:cs typeface="Arial"/>
                <a:sym typeface="Arial"/>
              </a:rPr>
              <a:t>Liberia, Sierra Leone, Republic of Congo</a:t>
            </a:r>
            <a:r>
              <a:rPr b="0" i="0" lang="en-US" sz="1900" u="none">
                <a:solidFill>
                  <a:schemeClr val="dk1"/>
                </a:solidFill>
                <a:latin typeface="Arial"/>
                <a:ea typeface="Arial"/>
                <a:cs typeface="Arial"/>
                <a:sym typeface="Arial"/>
              </a:rPr>
              <a:t>, and other countries are gradually increasing the budgets allocated to their EPI programs.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26"/>
          <p:cNvSpPr txBox="1"/>
          <p:nvPr>
            <p:ph type="title"/>
          </p:nvPr>
        </p:nvSpPr>
        <p:spPr>
          <a:xfrm>
            <a:off x="457200" y="533400"/>
            <a:ext cx="8229600" cy="9144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3600"/>
              <a:buFont typeface="Arial"/>
              <a:buNone/>
            </a:pPr>
            <a:r>
              <a:rPr b="0" i="0" lang="en-US" sz="3600" u="none">
                <a:solidFill>
                  <a:schemeClr val="dk2"/>
                </a:solidFill>
                <a:latin typeface="Arial"/>
                <a:ea typeface="Arial"/>
                <a:cs typeface="Arial"/>
                <a:sym typeface="Arial"/>
              </a:rPr>
              <a:t>Creating Immunization Forums/Networks </a:t>
            </a:r>
            <a:endParaRPr/>
          </a:p>
        </p:txBody>
      </p:sp>
      <p:sp>
        <p:nvSpPr>
          <p:cNvPr id="170" name="Google Shape;170;p26"/>
          <p:cNvSpPr txBox="1"/>
          <p:nvPr>
            <p:ph idx="1" type="body"/>
          </p:nvPr>
        </p:nvSpPr>
        <p:spPr>
          <a:xfrm>
            <a:off x="457200" y="1447800"/>
            <a:ext cx="8305800" cy="46783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100"/>
              <a:buFont typeface="Arial"/>
              <a:buChar char="•"/>
            </a:pPr>
            <a:r>
              <a:rPr b="1" i="0" lang="en-US" sz="2100" u="none">
                <a:solidFill>
                  <a:schemeClr val="dk1"/>
                </a:solidFill>
                <a:latin typeface="Arial"/>
                <a:ea typeface="Arial"/>
                <a:cs typeface="Arial"/>
                <a:sym typeface="Arial"/>
              </a:rPr>
              <a:t>DRC:</a:t>
            </a:r>
            <a:r>
              <a:rPr b="0" i="0" lang="en-US" sz="2100" u="none">
                <a:solidFill>
                  <a:schemeClr val="dk1"/>
                </a:solidFill>
                <a:latin typeface="Arial"/>
                <a:ea typeface="Arial"/>
                <a:cs typeface="Arial"/>
                <a:sym typeface="Arial"/>
              </a:rPr>
              <a:t> Parliamentary Network to support Immunization (REPACAV)</a:t>
            </a:r>
            <a:endParaRPr/>
          </a:p>
          <a:p>
            <a:pPr indent="-342900" lvl="0" marL="342900" marR="0" rtl="0" algn="l">
              <a:lnSpc>
                <a:spcPct val="100000"/>
              </a:lnSpc>
              <a:spcBef>
                <a:spcPts val="420"/>
              </a:spcBef>
              <a:spcAft>
                <a:spcPts val="0"/>
              </a:spcAft>
              <a:buClr>
                <a:schemeClr val="dk1"/>
              </a:buClr>
              <a:buSzPts val="2100"/>
              <a:buFont typeface="Arial"/>
              <a:buChar char="-"/>
            </a:pPr>
            <a:r>
              <a:rPr b="0" i="0" lang="en-US" sz="2100" u="none">
                <a:solidFill>
                  <a:schemeClr val="dk1"/>
                </a:solidFill>
                <a:latin typeface="Arial"/>
                <a:ea typeface="Arial"/>
                <a:cs typeface="Arial"/>
                <a:sym typeface="Arial"/>
              </a:rPr>
              <a:t>Bringing together like-minded MPs, creating a critical mass and a strong voice in parliament to ensure that immunization programs are financed and activities are supported. Ensuring continuity by engaging MPs from previous Parliaments.</a:t>
            </a:r>
            <a:endParaRPr/>
          </a:p>
          <a:p>
            <a:pPr indent="-342900" lvl="0" marL="342900" marR="0" rtl="0" algn="l">
              <a:lnSpc>
                <a:spcPct val="100000"/>
              </a:lnSpc>
              <a:spcBef>
                <a:spcPts val="420"/>
              </a:spcBef>
              <a:spcAft>
                <a:spcPts val="0"/>
              </a:spcAft>
              <a:buClr>
                <a:schemeClr val="dk1"/>
              </a:buClr>
              <a:buSzPts val="2100"/>
              <a:buFont typeface="Arial"/>
              <a:buChar char="-"/>
            </a:pPr>
            <a:r>
              <a:rPr b="0" i="0" lang="en-US" sz="2100" u="none">
                <a:solidFill>
                  <a:schemeClr val="dk1"/>
                </a:solidFill>
                <a:latin typeface="Arial"/>
                <a:ea typeface="Arial"/>
                <a:cs typeface="Arial"/>
                <a:sym typeface="Arial"/>
              </a:rPr>
              <a:t>Hold information sessions and briefings to inform all the MPs in the National Assembly on immunization issues and EPI Program. </a:t>
            </a:r>
            <a:endParaRPr/>
          </a:p>
          <a:p>
            <a:pPr indent="-342900" lvl="0" marL="342900" marR="0" rtl="0" algn="l">
              <a:lnSpc>
                <a:spcPct val="100000"/>
              </a:lnSpc>
              <a:spcBef>
                <a:spcPts val="420"/>
              </a:spcBef>
              <a:spcAft>
                <a:spcPts val="0"/>
              </a:spcAft>
              <a:buClr>
                <a:schemeClr val="dk1"/>
              </a:buClr>
              <a:buSzPts val="2100"/>
              <a:buFont typeface="Arial"/>
              <a:buChar char="-"/>
            </a:pPr>
            <a:r>
              <a:rPr b="0" i="0" lang="en-US" sz="2100" u="none">
                <a:solidFill>
                  <a:schemeClr val="dk1"/>
                </a:solidFill>
                <a:latin typeface="Arial"/>
                <a:ea typeface="Arial"/>
                <a:cs typeface="Arial"/>
                <a:sym typeface="Arial"/>
              </a:rPr>
              <a:t>MPs investigate immunization coverage, availability and accessibility in their districts and report on it every year in their parliamentary reports. Once problems are identified they invite the MOH to come to parliament and collaborate to find solutions. </a:t>
            </a:r>
            <a:endParaRPr/>
          </a:p>
          <a:p>
            <a:pPr indent="-342900" lvl="0" marL="342900" marR="0" rtl="0" algn="l">
              <a:lnSpc>
                <a:spcPct val="100000"/>
              </a:lnSpc>
              <a:spcBef>
                <a:spcPts val="420"/>
              </a:spcBef>
              <a:spcAft>
                <a:spcPts val="0"/>
              </a:spcAft>
              <a:buClr>
                <a:schemeClr val="dk1"/>
              </a:buClr>
              <a:buSzPts val="2100"/>
              <a:buFont typeface="Arial"/>
              <a:buNone/>
            </a:pPr>
            <a:r>
              <a:t/>
            </a:r>
            <a:endParaRPr b="0" i="0" sz="2100" u="none">
              <a:solidFill>
                <a:schemeClr val="dk1"/>
              </a:solidFill>
              <a:latin typeface="Arial"/>
              <a:ea typeface="Arial"/>
              <a:cs typeface="Arial"/>
              <a:sym typeface="Arial"/>
            </a:endParaRPr>
          </a:p>
          <a:p>
            <a:pPr indent="-209550" lvl="0" marL="342900" marR="0" rtl="0" algn="l">
              <a:lnSpc>
                <a:spcPct val="100000"/>
              </a:lnSpc>
              <a:spcBef>
                <a:spcPts val="420"/>
              </a:spcBef>
              <a:spcAft>
                <a:spcPts val="0"/>
              </a:spcAft>
              <a:buClr>
                <a:schemeClr val="dk1"/>
              </a:buClr>
              <a:buSzPts val="2100"/>
              <a:buFont typeface="Arial"/>
              <a:buNone/>
            </a:pPr>
            <a:r>
              <a:t/>
            </a:r>
            <a:endParaRPr b="0" i="0" sz="2100" u="none">
              <a:solidFill>
                <a:schemeClr val="dk1"/>
              </a:solidFill>
              <a:latin typeface="Arial"/>
              <a:ea typeface="Arial"/>
              <a:cs typeface="Arial"/>
              <a:sym typeface="Arial"/>
            </a:endParaRPr>
          </a:p>
          <a:p>
            <a:pPr indent="-209550" lvl="0" marL="342900" marR="0" rtl="0" algn="l">
              <a:lnSpc>
                <a:spcPct val="100000"/>
              </a:lnSpc>
              <a:spcBef>
                <a:spcPts val="420"/>
              </a:spcBef>
              <a:spcAft>
                <a:spcPts val="0"/>
              </a:spcAft>
              <a:buClr>
                <a:schemeClr val="dk1"/>
              </a:buClr>
              <a:buSzPts val="2100"/>
              <a:buFont typeface="Arial"/>
              <a:buNone/>
            </a:pPr>
            <a:r>
              <a:t/>
            </a:r>
            <a:endParaRPr b="0" i="0" sz="2100" u="none">
              <a:solidFill>
                <a:schemeClr val="dk1"/>
              </a:solidFill>
              <a:latin typeface="Arial"/>
              <a:ea typeface="Arial"/>
              <a:cs typeface="Arial"/>
              <a:sym typeface="Arial"/>
            </a:endParaRPr>
          </a:p>
          <a:p>
            <a:pPr indent="-209550" lvl="0" marL="342900" marR="0" rtl="0" algn="l">
              <a:spcBef>
                <a:spcPts val="420"/>
              </a:spcBef>
              <a:spcAft>
                <a:spcPts val="0"/>
              </a:spcAft>
              <a:buClr>
                <a:schemeClr val="dk1"/>
              </a:buClr>
              <a:buSzPts val="2100"/>
              <a:buFont typeface="Arial"/>
              <a:buNone/>
            </a:pPr>
            <a:r>
              <a:t/>
            </a:r>
            <a:endParaRPr b="0" i="0" sz="2100" u="none">
              <a:solidFill>
                <a:schemeClr val="dk1"/>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27"/>
          <p:cNvSpPr txBox="1"/>
          <p:nvPr>
            <p:ph type="title"/>
          </p:nvPr>
        </p:nvSpPr>
        <p:spPr>
          <a:xfrm>
            <a:off x="457200" y="53340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3600"/>
              <a:buFont typeface="Arial"/>
              <a:buNone/>
            </a:pPr>
            <a:r>
              <a:rPr b="0" i="0" lang="en-US" sz="3600" u="none">
                <a:solidFill>
                  <a:schemeClr val="dk2"/>
                </a:solidFill>
                <a:latin typeface="Arial"/>
                <a:ea typeface="Arial"/>
                <a:cs typeface="Arial"/>
                <a:sym typeface="Arial"/>
              </a:rPr>
              <a:t>Creating Immunization Forums/Networks </a:t>
            </a:r>
            <a:endParaRPr/>
          </a:p>
        </p:txBody>
      </p:sp>
      <p:sp>
        <p:nvSpPr>
          <p:cNvPr id="176" name="Google Shape;176;p27"/>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200"/>
              <a:buFont typeface="Arial"/>
              <a:buChar char="•"/>
            </a:pPr>
            <a:r>
              <a:rPr b="1" i="0" lang="en-US" sz="2200" u="none">
                <a:solidFill>
                  <a:schemeClr val="dk1"/>
                </a:solidFill>
                <a:latin typeface="Arial"/>
                <a:ea typeface="Arial"/>
                <a:cs typeface="Arial"/>
                <a:sym typeface="Arial"/>
              </a:rPr>
              <a:t>Uganda</a:t>
            </a:r>
            <a:r>
              <a:rPr b="0" i="0" lang="en-US" sz="2200" u="none">
                <a:solidFill>
                  <a:schemeClr val="dk1"/>
                </a:solidFill>
                <a:latin typeface="Arial"/>
                <a:ea typeface="Arial"/>
                <a:cs typeface="Arial"/>
                <a:sym typeface="Arial"/>
              </a:rPr>
              <a:t>: Ugandan Parliamentary Immunization Forum (UPFI) brings together MPs from several committees (Children’s, Health) and from all parties represented in Parliament. UPFI drafted and helped sponsor the “National Immunization Bill” which was submitted as a private member’s bill by UPFI’s chairwoman. The MPs from UPFI get closely involved with their constituencies and promote immunization in their districts, religious leaders and mother’s associations (leading to increased demand for immunization).</a:t>
            </a:r>
            <a:endParaRPr/>
          </a:p>
          <a:p>
            <a:pPr indent="-342900" lvl="0" marL="342900" marR="0" rtl="0" algn="l">
              <a:lnSpc>
                <a:spcPct val="100000"/>
              </a:lnSpc>
              <a:spcBef>
                <a:spcPts val="440"/>
              </a:spcBef>
              <a:spcAft>
                <a:spcPts val="0"/>
              </a:spcAft>
              <a:buClr>
                <a:schemeClr val="dk1"/>
              </a:buClr>
              <a:buSzPts val="2200"/>
              <a:buFont typeface="Arial"/>
              <a:buChar char="•"/>
            </a:pPr>
            <a:r>
              <a:rPr b="1" i="0" lang="en-US" sz="2200" u="none">
                <a:solidFill>
                  <a:schemeClr val="dk1"/>
                </a:solidFill>
                <a:latin typeface="Arial"/>
                <a:ea typeface="Arial"/>
                <a:cs typeface="Arial"/>
                <a:sym typeface="Arial"/>
              </a:rPr>
              <a:t>Liberia:</a:t>
            </a:r>
            <a:r>
              <a:rPr b="0" i="0" lang="en-US" sz="2200" u="none">
                <a:solidFill>
                  <a:schemeClr val="dk1"/>
                </a:solidFill>
                <a:latin typeface="Arial"/>
                <a:ea typeface="Arial"/>
                <a:cs typeface="Arial"/>
                <a:sym typeface="Arial"/>
              </a:rPr>
              <a:t> newly created immunization network has drafted TOR that contains clear goals. </a:t>
            </a:r>
            <a:endParaRPr/>
          </a:p>
          <a:p>
            <a:pPr indent="-342900" lvl="0" marL="342900" marR="0" rtl="0" algn="l">
              <a:lnSpc>
                <a:spcPct val="100000"/>
              </a:lnSpc>
              <a:spcBef>
                <a:spcPts val="440"/>
              </a:spcBef>
              <a:spcAft>
                <a:spcPts val="0"/>
              </a:spcAft>
              <a:buClr>
                <a:schemeClr val="dk1"/>
              </a:buClr>
              <a:buSzPts val="2200"/>
              <a:buFont typeface="Arial"/>
              <a:buChar char="•"/>
            </a:pPr>
            <a:r>
              <a:rPr b="1" i="0" lang="en-US" sz="2200" u="none">
                <a:solidFill>
                  <a:schemeClr val="dk1"/>
                </a:solidFill>
                <a:latin typeface="Arial"/>
                <a:ea typeface="Arial"/>
                <a:cs typeface="Arial"/>
                <a:sym typeface="Arial"/>
              </a:rPr>
              <a:t>Mali:</a:t>
            </a:r>
            <a:r>
              <a:rPr b="0" i="0" lang="en-US" sz="2200" u="none">
                <a:solidFill>
                  <a:schemeClr val="dk1"/>
                </a:solidFill>
                <a:latin typeface="Arial"/>
                <a:ea typeface="Arial"/>
                <a:cs typeface="Arial"/>
                <a:sym typeface="Arial"/>
              </a:rPr>
              <a:t> establishing a parliamentary network.</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28"/>
          <p:cNvSpPr txBox="1"/>
          <p:nvPr>
            <p:ph type="title"/>
          </p:nvPr>
        </p:nvSpPr>
        <p:spPr>
          <a:xfrm>
            <a:off x="457200" y="762000"/>
            <a:ext cx="8229600" cy="762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000"/>
              <a:buFont typeface="Arial"/>
              <a:buNone/>
            </a:pPr>
            <a:r>
              <a:rPr b="0" i="0" lang="en-US" sz="4000" u="none">
                <a:solidFill>
                  <a:schemeClr val="dk2"/>
                </a:solidFill>
                <a:latin typeface="Arial"/>
                <a:ea typeface="Arial"/>
                <a:cs typeface="Arial"/>
                <a:sym typeface="Arial"/>
              </a:rPr>
              <a:t>Working at the regional level</a:t>
            </a:r>
            <a:endParaRPr/>
          </a:p>
        </p:txBody>
      </p:sp>
      <p:sp>
        <p:nvSpPr>
          <p:cNvPr id="182" name="Google Shape;182;p28"/>
          <p:cNvSpPr txBox="1"/>
          <p:nvPr>
            <p:ph idx="1" type="body"/>
          </p:nvPr>
        </p:nvSpPr>
        <p:spPr>
          <a:xfrm>
            <a:off x="457200" y="1524000"/>
            <a:ext cx="8229600" cy="46021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600"/>
              <a:buFont typeface="Arial"/>
              <a:buChar char="•"/>
            </a:pPr>
            <a:r>
              <a:rPr b="0" i="0" lang="en-US" sz="2600" u="none">
                <a:solidFill>
                  <a:schemeClr val="dk1"/>
                </a:solidFill>
                <a:latin typeface="Arial"/>
                <a:ea typeface="Arial"/>
                <a:cs typeface="Arial"/>
                <a:sym typeface="Arial"/>
              </a:rPr>
              <a:t>DRC is creating a sub-national Parliamentary Network, Ugandan MPs are working closely with the Ugandan Local Government Association (ULGA).</a:t>
            </a:r>
            <a:endParaRPr/>
          </a:p>
          <a:p>
            <a:pPr indent="-342900" lvl="0" marL="342900" marR="0" rtl="0" algn="l">
              <a:lnSpc>
                <a:spcPct val="100000"/>
              </a:lnSpc>
              <a:spcBef>
                <a:spcPts val="520"/>
              </a:spcBef>
              <a:spcAft>
                <a:spcPts val="0"/>
              </a:spcAft>
              <a:buClr>
                <a:schemeClr val="dk1"/>
              </a:buClr>
              <a:buSzPts val="2600"/>
              <a:buFont typeface="Arial"/>
              <a:buChar char="•"/>
            </a:pPr>
            <a:r>
              <a:rPr b="0" i="0" lang="en-US" sz="2600" u="none">
                <a:solidFill>
                  <a:schemeClr val="dk1"/>
                </a:solidFill>
                <a:latin typeface="Arial"/>
                <a:ea typeface="Arial"/>
                <a:cs typeface="Arial"/>
                <a:sym typeface="Arial"/>
              </a:rPr>
              <a:t>Diseases and epidemics do not stop at borders, countries need to collaborate with their neighbors.</a:t>
            </a:r>
            <a:endParaRPr/>
          </a:p>
          <a:p>
            <a:pPr indent="-342900" lvl="0" marL="342900" marR="0" rtl="0" algn="l">
              <a:lnSpc>
                <a:spcPct val="100000"/>
              </a:lnSpc>
              <a:spcBef>
                <a:spcPts val="520"/>
              </a:spcBef>
              <a:spcAft>
                <a:spcPts val="0"/>
              </a:spcAft>
              <a:buClr>
                <a:schemeClr val="dk1"/>
              </a:buClr>
              <a:buSzPts val="2600"/>
              <a:buFont typeface="Arial"/>
              <a:buChar char="•"/>
            </a:pPr>
            <a:r>
              <a:rPr b="0" i="0" lang="en-US" sz="2600" u="none">
                <a:solidFill>
                  <a:schemeClr val="dk1"/>
                </a:solidFill>
                <a:latin typeface="Arial"/>
                <a:ea typeface="Arial"/>
                <a:cs typeface="Arial"/>
                <a:sym typeface="Arial"/>
              </a:rPr>
              <a:t>Regional networks of MPs (EALA, ECOWAS) are raising awareness on immunization issues. Ugandan MPs from the Ugandan Immunization Forum visited EALA and discussed the drafting of a regional bill (for all 5 EALA members) on immunization.</a:t>
            </a:r>
            <a:endParaRPr/>
          </a:p>
          <a:p>
            <a:pPr indent="-177800" lvl="0" marL="342900" marR="0" rtl="0" algn="l">
              <a:lnSpc>
                <a:spcPct val="100000"/>
              </a:lnSpc>
              <a:spcBef>
                <a:spcPts val="520"/>
              </a:spcBef>
              <a:spcAft>
                <a:spcPts val="0"/>
              </a:spcAft>
              <a:buClr>
                <a:schemeClr val="dk1"/>
              </a:buClr>
              <a:buSzPts val="2600"/>
              <a:buFont typeface="Arial"/>
              <a:buNone/>
            </a:pPr>
            <a:r>
              <a:t/>
            </a:r>
            <a:endParaRPr b="0" i="0" sz="2600" u="none">
              <a:solidFill>
                <a:schemeClr val="dk1"/>
              </a:solidFill>
              <a:latin typeface="Arial"/>
              <a:ea typeface="Arial"/>
              <a:cs typeface="Arial"/>
              <a:sym typeface="Arial"/>
            </a:endParaRPr>
          </a:p>
          <a:p>
            <a:pPr indent="-177800" lvl="0" marL="342900" marR="0" rtl="0" algn="l">
              <a:spcBef>
                <a:spcPts val="520"/>
              </a:spcBef>
              <a:spcAft>
                <a:spcPts val="0"/>
              </a:spcAft>
              <a:buClr>
                <a:schemeClr val="dk1"/>
              </a:buClr>
              <a:buSzPts val="2600"/>
              <a:buFont typeface="Arial"/>
              <a:buNone/>
            </a:pPr>
            <a:r>
              <a:t/>
            </a:r>
            <a:endParaRPr b="0" i="0" sz="2600" u="none">
              <a:solidFill>
                <a:schemeClr val="dk1"/>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29"/>
          <p:cNvSpPr txBox="1"/>
          <p:nvPr>
            <p:ph type="title"/>
          </p:nvPr>
        </p:nvSpPr>
        <p:spPr>
          <a:xfrm>
            <a:off x="457200" y="838200"/>
            <a:ext cx="8229600" cy="1828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3800"/>
              <a:buFont typeface="Arial"/>
              <a:buNone/>
            </a:pPr>
            <a:r>
              <a:rPr b="0" i="0" lang="en-US" sz="3800" u="none">
                <a:solidFill>
                  <a:schemeClr val="dk2"/>
                </a:solidFill>
                <a:latin typeface="Arial"/>
                <a:ea typeface="Arial"/>
                <a:cs typeface="Arial"/>
                <a:sym typeface="Arial"/>
              </a:rPr>
              <a:t>Informing their constituencies, reporting back on problems and bottlenecks</a:t>
            </a:r>
            <a:endParaRPr/>
          </a:p>
        </p:txBody>
      </p:sp>
      <p:sp>
        <p:nvSpPr>
          <p:cNvPr id="188" name="Google Shape;188;p29"/>
          <p:cNvSpPr txBox="1"/>
          <p:nvPr>
            <p:ph idx="1" type="body"/>
          </p:nvPr>
        </p:nvSpPr>
        <p:spPr>
          <a:xfrm>
            <a:off x="457200" y="2743200"/>
            <a:ext cx="8229600" cy="3382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900"/>
              <a:buFont typeface="Arial"/>
              <a:buChar char="•"/>
            </a:pPr>
            <a:r>
              <a:rPr b="0" i="0" lang="en-US" sz="2900" u="none">
                <a:solidFill>
                  <a:schemeClr val="dk1"/>
                </a:solidFill>
                <a:latin typeface="Arial"/>
                <a:ea typeface="Arial"/>
                <a:cs typeface="Arial"/>
                <a:sym typeface="Arial"/>
              </a:rPr>
              <a:t>Ugandan Immunization Parliamentary Forum works with religious leaders to increase demand for immunization and coverage rates.</a:t>
            </a:r>
            <a:endParaRPr/>
          </a:p>
          <a:p>
            <a:pPr indent="-342900" lvl="0" marL="342900" marR="0" rtl="0" algn="l">
              <a:lnSpc>
                <a:spcPct val="100000"/>
              </a:lnSpc>
              <a:spcBef>
                <a:spcPts val="580"/>
              </a:spcBef>
              <a:spcAft>
                <a:spcPts val="0"/>
              </a:spcAft>
              <a:buClr>
                <a:schemeClr val="dk1"/>
              </a:buClr>
              <a:buSzPts val="2900"/>
              <a:buFont typeface="Arial"/>
              <a:buChar char="•"/>
            </a:pPr>
            <a:r>
              <a:rPr b="0" i="0" lang="en-US" sz="2900" u="none">
                <a:solidFill>
                  <a:schemeClr val="dk1"/>
                </a:solidFill>
                <a:latin typeface="Arial"/>
                <a:ea typeface="Arial"/>
                <a:cs typeface="Arial"/>
                <a:sym typeface="Arial"/>
              </a:rPr>
              <a:t>DRC Parliamentary Network members report on the immunization situation in their districts and submit official reports to their parliament, then invite the MOH to Parliament.</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30"/>
          <p:cNvSpPr txBox="1"/>
          <p:nvPr>
            <p:ph type="title"/>
          </p:nvPr>
        </p:nvSpPr>
        <p:spPr>
          <a:xfrm>
            <a:off x="457200" y="53340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400"/>
              <a:buFont typeface="Arial"/>
              <a:buNone/>
            </a:pPr>
            <a:r>
              <a:rPr b="0" i="0" lang="en-US" sz="4400" u="none">
                <a:solidFill>
                  <a:schemeClr val="dk2"/>
                </a:solidFill>
                <a:latin typeface="Arial"/>
                <a:ea typeface="Arial"/>
                <a:cs typeface="Arial"/>
                <a:sym typeface="Arial"/>
              </a:rPr>
              <a:t>Thank you!</a:t>
            </a:r>
            <a:endParaRPr/>
          </a:p>
        </p:txBody>
      </p:sp>
      <p:pic>
        <p:nvPicPr>
          <p:cNvPr descr="C:\Documents and Settings\msavchuk\Desktop\Sabin Colloquium, Dakar,  2013\Photos\low resolution-5538.jpg" id="194" name="Google Shape;194;p30"/>
          <p:cNvPicPr preferRelativeResize="0"/>
          <p:nvPr>
            <p:ph idx="1" type="body"/>
          </p:nvPr>
        </p:nvPicPr>
        <p:blipFill rotWithShape="1">
          <a:blip r:embed="rId3">
            <a:alphaModFix/>
          </a:blip>
          <a:srcRect b="0" l="0" r="0" t="0"/>
          <a:stretch/>
        </p:blipFill>
        <p:spPr>
          <a:xfrm>
            <a:off x="1524000" y="1676400"/>
            <a:ext cx="6097587" cy="4068762"/>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5"/>
          <p:cNvSpPr txBox="1"/>
          <p:nvPr>
            <p:ph type="title"/>
          </p:nvPr>
        </p:nvSpPr>
        <p:spPr>
          <a:xfrm>
            <a:off x="457200" y="609600"/>
            <a:ext cx="8229600" cy="1447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000"/>
              <a:buFont typeface="Arial"/>
              <a:buNone/>
            </a:pPr>
            <a:r>
              <a:rPr b="0" i="0" lang="en-US" sz="4000" u="none">
                <a:solidFill>
                  <a:schemeClr val="dk2"/>
                </a:solidFill>
                <a:latin typeface="Arial"/>
                <a:ea typeface="Arial"/>
                <a:cs typeface="Arial"/>
                <a:sym typeface="Arial"/>
              </a:rPr>
              <a:t>What is “national ownership” of immunization programs?</a:t>
            </a:r>
            <a:endParaRPr/>
          </a:p>
        </p:txBody>
      </p:sp>
      <p:sp>
        <p:nvSpPr>
          <p:cNvPr id="104" name="Google Shape;104;p15"/>
          <p:cNvSpPr txBox="1"/>
          <p:nvPr>
            <p:ph idx="1" type="body"/>
          </p:nvPr>
        </p:nvSpPr>
        <p:spPr>
          <a:xfrm>
            <a:off x="457200" y="1981200"/>
            <a:ext cx="8229600" cy="4144962"/>
          </a:xfrm>
          <a:prstGeom prst="rect">
            <a:avLst/>
          </a:prstGeom>
          <a:noFill/>
          <a:ln>
            <a:noFill/>
          </a:ln>
        </p:spPr>
        <p:txBody>
          <a:bodyPr anchorCtr="0" anchor="t" bIns="45700" lIns="91425" spcFirstLastPara="1" rIns="91425" wrap="square" tIns="45700">
            <a:noAutofit/>
          </a:bodyPr>
          <a:lstStyle/>
          <a:p>
            <a:pPr indent="0" lvl="0" marL="342900" marR="0" rtl="0" algn="l">
              <a:lnSpc>
                <a:spcPct val="100000"/>
              </a:lnSpc>
              <a:spcBef>
                <a:spcPts val="0"/>
              </a:spcBef>
              <a:spcAft>
                <a:spcPts val="0"/>
              </a:spcAft>
              <a:buClr>
                <a:schemeClr val="dk1"/>
              </a:buClr>
              <a:buSzPts val="2800"/>
              <a:buFont typeface="Arial"/>
              <a:buNone/>
            </a:pPr>
            <a:r>
              <a:rPr b="1" i="0" lang="en-US" sz="2800" u="none" cap="none" strike="noStrike">
                <a:solidFill>
                  <a:schemeClr val="dk1"/>
                </a:solidFill>
                <a:latin typeface="Arial"/>
                <a:ea typeface="Arial"/>
                <a:cs typeface="Arial"/>
                <a:sym typeface="Arial"/>
              </a:rPr>
              <a:t>Global Vaccine Action Plan (GVAP) definition:</a:t>
            </a:r>
            <a:endParaRPr/>
          </a:p>
          <a:p>
            <a:pPr indent="0" lvl="0" marL="342900" marR="0" rtl="0" algn="l">
              <a:lnSpc>
                <a:spcPct val="100000"/>
              </a:lnSpc>
              <a:spcBef>
                <a:spcPts val="560"/>
              </a:spcBef>
              <a:spcAft>
                <a:spcPts val="0"/>
              </a:spcAft>
              <a:buClr>
                <a:schemeClr val="dk1"/>
              </a:buClr>
              <a:buSzPts val="2800"/>
              <a:buFont typeface="Arial"/>
              <a:buNone/>
            </a:pPr>
            <a:r>
              <a:rPr b="0" i="0" lang="en-US" sz="2800" u="none" cap="none" strike="noStrike">
                <a:solidFill>
                  <a:schemeClr val="dk1"/>
                </a:solidFill>
                <a:latin typeface="Arial"/>
                <a:ea typeface="Arial"/>
                <a:cs typeface="Arial"/>
                <a:sym typeface="Arial"/>
              </a:rPr>
              <a:t>“Countries have </a:t>
            </a:r>
            <a:r>
              <a:rPr b="0" i="0" lang="en-US" sz="2800" u="sng" cap="none" strike="noStrike">
                <a:solidFill>
                  <a:schemeClr val="dk1"/>
                </a:solidFill>
                <a:latin typeface="Arial"/>
                <a:ea typeface="Arial"/>
                <a:cs typeface="Arial"/>
                <a:sym typeface="Arial"/>
              </a:rPr>
              <a:t>primary ownership </a:t>
            </a:r>
            <a:r>
              <a:rPr b="0" i="0" lang="en-US" sz="2800" u="none" cap="none" strike="noStrike">
                <a:solidFill>
                  <a:schemeClr val="dk1"/>
                </a:solidFill>
                <a:latin typeface="Arial"/>
                <a:ea typeface="Arial"/>
                <a:cs typeface="Arial"/>
                <a:sym typeface="Arial"/>
              </a:rPr>
              <a:t>and responsibility for establishing good governance and for providing effective and quality immunization services for all” </a:t>
            </a:r>
            <a:endParaRPr/>
          </a:p>
          <a:p>
            <a:pPr indent="0" lvl="0" marL="342900" marR="0" rtl="0" algn="l">
              <a:lnSpc>
                <a:spcPct val="100000"/>
              </a:lnSpc>
              <a:spcBef>
                <a:spcPts val="560"/>
              </a:spcBef>
              <a:spcAft>
                <a:spcPts val="0"/>
              </a:spcAft>
              <a:buClr>
                <a:schemeClr val="dk1"/>
              </a:buClr>
              <a:buSzPts val="2800"/>
              <a:buFont typeface="Arial"/>
              <a:buNone/>
            </a:pPr>
            <a:r>
              <a:rPr b="1" i="0" lang="en-US" sz="2800" u="none" cap="none" strike="noStrike">
                <a:solidFill>
                  <a:schemeClr val="dk1"/>
                </a:solidFill>
                <a:latin typeface="Arial"/>
                <a:ea typeface="Arial"/>
                <a:cs typeface="Arial"/>
                <a:sym typeface="Arial"/>
              </a:rPr>
              <a:t>Other interpretations</a:t>
            </a:r>
            <a:r>
              <a:rPr b="0" i="0" lang="en-US" sz="2800" u="none" cap="none" strike="noStrike">
                <a:solidFill>
                  <a:schemeClr val="dk1"/>
                </a:solidFill>
                <a:latin typeface="Arial"/>
                <a:ea typeface="Arial"/>
                <a:cs typeface="Arial"/>
                <a:sym typeface="Arial"/>
              </a:rPr>
              <a:t>: “countries commit to immunization as a top priority and country leaders take responsibility for the Program”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16"/>
          <p:cNvSpPr txBox="1"/>
          <p:nvPr>
            <p:ph type="title"/>
          </p:nvPr>
        </p:nvSpPr>
        <p:spPr>
          <a:xfrm>
            <a:off x="457200" y="914400"/>
            <a:ext cx="8229600" cy="685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000"/>
              <a:buFont typeface="Arial"/>
              <a:buNone/>
            </a:pPr>
            <a:r>
              <a:rPr b="0" i="0" lang="en-US" sz="4000" u="none">
                <a:solidFill>
                  <a:schemeClr val="dk2"/>
                </a:solidFill>
                <a:latin typeface="Arial"/>
                <a:ea typeface="Arial"/>
                <a:cs typeface="Arial"/>
                <a:sym typeface="Arial"/>
              </a:rPr>
              <a:t>Why is “national ownership” so important?</a:t>
            </a:r>
            <a:endParaRPr/>
          </a:p>
        </p:txBody>
      </p:sp>
      <p:sp>
        <p:nvSpPr>
          <p:cNvPr id="110" name="Google Shape;110;p16"/>
          <p:cNvSpPr txBox="1"/>
          <p:nvPr>
            <p:ph idx="1" type="body"/>
          </p:nvPr>
        </p:nvSpPr>
        <p:spPr>
          <a:xfrm>
            <a:off x="457200" y="1752600"/>
            <a:ext cx="8229600" cy="43735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100"/>
              <a:buFont typeface="Arial"/>
              <a:buChar char="•"/>
            </a:pPr>
            <a:r>
              <a:rPr b="0" i="0" lang="en-US" sz="2100" u="none" cap="none" strike="noStrike">
                <a:solidFill>
                  <a:schemeClr val="dk1"/>
                </a:solidFill>
                <a:latin typeface="Arial"/>
                <a:ea typeface="Arial"/>
                <a:cs typeface="Arial"/>
                <a:sym typeface="Arial"/>
              </a:rPr>
              <a:t>Children are the future and pride of all countries. They will be the productive force behind making the country advance in the future. </a:t>
            </a:r>
            <a:endParaRPr/>
          </a:p>
          <a:p>
            <a:pPr indent="-342900" lvl="0" marL="342900" marR="0" rtl="0" algn="l">
              <a:lnSpc>
                <a:spcPct val="100000"/>
              </a:lnSpc>
              <a:spcBef>
                <a:spcPts val="420"/>
              </a:spcBef>
              <a:spcAft>
                <a:spcPts val="0"/>
              </a:spcAft>
              <a:buClr>
                <a:schemeClr val="dk1"/>
              </a:buClr>
              <a:buSzPts val="2100"/>
              <a:buFont typeface="Arial"/>
              <a:buChar char="•"/>
            </a:pPr>
            <a:r>
              <a:rPr b="0" i="0" lang="en-US" sz="2100" u="none" cap="none" strike="noStrike">
                <a:solidFill>
                  <a:schemeClr val="dk1"/>
                </a:solidFill>
                <a:latin typeface="Arial"/>
                <a:ea typeface="Arial"/>
                <a:cs typeface="Arial"/>
                <a:sym typeface="Arial"/>
              </a:rPr>
              <a:t>In order for the future generation to survive and be healthy they need to be protected and taken care of. Immunization is such a protective measure. </a:t>
            </a:r>
            <a:endParaRPr/>
          </a:p>
          <a:p>
            <a:pPr indent="-342900" lvl="0" marL="342900" marR="0" rtl="0" algn="l">
              <a:lnSpc>
                <a:spcPct val="100000"/>
              </a:lnSpc>
              <a:spcBef>
                <a:spcPts val="420"/>
              </a:spcBef>
              <a:spcAft>
                <a:spcPts val="0"/>
              </a:spcAft>
              <a:buClr>
                <a:schemeClr val="dk1"/>
              </a:buClr>
              <a:buSzPts val="2100"/>
              <a:buFont typeface="Arial"/>
              <a:buChar char="•"/>
            </a:pPr>
            <a:r>
              <a:rPr b="0" i="0" lang="en-US" sz="2100" u="none" cap="none" strike="noStrike">
                <a:solidFill>
                  <a:schemeClr val="dk1"/>
                </a:solidFill>
                <a:latin typeface="Arial"/>
                <a:ea typeface="Arial"/>
                <a:cs typeface="Arial"/>
                <a:sym typeface="Arial"/>
              </a:rPr>
              <a:t>Immunization is also one of the most cost-effective interventions in health. In other words, spending on immunization and preventing death and disability is a better way to spend money than on more expensive treatment programs. </a:t>
            </a:r>
            <a:endParaRPr/>
          </a:p>
          <a:p>
            <a:pPr indent="-342900" lvl="0" marL="342900" marR="0" rtl="0" algn="l">
              <a:lnSpc>
                <a:spcPct val="100000"/>
              </a:lnSpc>
              <a:spcBef>
                <a:spcPts val="420"/>
              </a:spcBef>
              <a:spcAft>
                <a:spcPts val="0"/>
              </a:spcAft>
              <a:buClr>
                <a:schemeClr val="dk1"/>
              </a:buClr>
              <a:buSzPts val="2100"/>
              <a:buFont typeface="Arial"/>
              <a:buChar char="•"/>
            </a:pPr>
            <a:r>
              <a:rPr b="0" i="0" lang="en-US" sz="2100" u="none" cap="none" strike="noStrike">
                <a:solidFill>
                  <a:schemeClr val="dk1"/>
                </a:solidFill>
                <a:latin typeface="Arial"/>
                <a:ea typeface="Arial"/>
                <a:cs typeface="Arial"/>
                <a:sym typeface="Arial"/>
              </a:rPr>
              <a:t>Political importance, showing the population that their leaders are capable of taking care of them and protecting them, is one of the main functions of a state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7"/>
          <p:cNvSpPr txBox="1"/>
          <p:nvPr>
            <p:ph type="title"/>
          </p:nvPr>
        </p:nvSpPr>
        <p:spPr>
          <a:xfrm>
            <a:off x="457200" y="914400"/>
            <a:ext cx="8229600" cy="12954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3200"/>
              <a:buFont typeface="Arial"/>
              <a:buNone/>
            </a:pPr>
            <a:r>
              <a:rPr b="1" i="0" lang="en-US" sz="3200" u="none">
                <a:solidFill>
                  <a:schemeClr val="dk2"/>
                </a:solidFill>
                <a:latin typeface="Arial"/>
                <a:ea typeface="Arial"/>
                <a:cs typeface="Arial"/>
                <a:sym typeface="Arial"/>
              </a:rPr>
              <a:t>Question: Can you have </a:t>
            </a:r>
            <a:r>
              <a:rPr b="1" i="0" lang="en-US" sz="3200" u="sng">
                <a:solidFill>
                  <a:schemeClr val="dk2"/>
                </a:solidFill>
                <a:latin typeface="Arial"/>
                <a:ea typeface="Arial"/>
                <a:cs typeface="Arial"/>
                <a:sym typeface="Arial"/>
              </a:rPr>
              <a:t>primary ownership</a:t>
            </a:r>
            <a:r>
              <a:rPr b="1" i="0" lang="en-US" sz="3200" u="none">
                <a:solidFill>
                  <a:schemeClr val="dk2"/>
                </a:solidFill>
                <a:latin typeface="Arial"/>
                <a:ea typeface="Arial"/>
                <a:cs typeface="Arial"/>
                <a:sym typeface="Arial"/>
              </a:rPr>
              <a:t> without paying for something?</a:t>
            </a:r>
            <a:endParaRPr/>
          </a:p>
        </p:txBody>
      </p:sp>
      <p:sp>
        <p:nvSpPr>
          <p:cNvPr id="116" name="Google Shape;116;p17"/>
          <p:cNvSpPr txBox="1"/>
          <p:nvPr>
            <p:ph idx="1" type="body"/>
          </p:nvPr>
        </p:nvSpPr>
        <p:spPr>
          <a:xfrm>
            <a:off x="457200" y="2209800"/>
            <a:ext cx="8229600" cy="39163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100"/>
              <a:buFont typeface="Arial"/>
              <a:buNone/>
            </a:pPr>
            <a:r>
              <a:rPr b="0" i="0" lang="en-US" sz="2100" u="none" cap="none" strike="noStrike">
                <a:solidFill>
                  <a:schemeClr val="dk1"/>
                </a:solidFill>
                <a:latin typeface="Arial"/>
                <a:ea typeface="Arial"/>
                <a:cs typeface="Arial"/>
                <a:sym typeface="Arial"/>
              </a:rPr>
              <a:t> - When a country depends heavily on outside donors it does not “own” its program.</a:t>
            </a:r>
            <a:endParaRPr/>
          </a:p>
          <a:p>
            <a:pPr indent="-342900" lvl="0" marL="342900" marR="0" rtl="0" algn="l">
              <a:lnSpc>
                <a:spcPct val="100000"/>
              </a:lnSpc>
              <a:spcBef>
                <a:spcPts val="420"/>
              </a:spcBef>
              <a:spcAft>
                <a:spcPts val="0"/>
              </a:spcAft>
              <a:buClr>
                <a:schemeClr val="dk1"/>
              </a:buClr>
              <a:buSzPts val="2100"/>
              <a:buFont typeface="Arial"/>
              <a:buChar char="-"/>
            </a:pPr>
            <a:r>
              <a:rPr b="0" i="0" lang="en-US" sz="2100" u="none" cap="none" strike="noStrike">
                <a:solidFill>
                  <a:schemeClr val="dk1"/>
                </a:solidFill>
                <a:latin typeface="Arial"/>
                <a:ea typeface="Arial"/>
                <a:cs typeface="Arial"/>
                <a:sym typeface="Arial"/>
              </a:rPr>
              <a:t>Donors have clearly stated that once a country achieves a certain level of GNI they will withdraw, until then they are gradually withdrawing and asking the countries to finance their programs more and more. </a:t>
            </a:r>
            <a:endParaRPr/>
          </a:p>
          <a:p>
            <a:pPr indent="-342900" lvl="0" marL="342900" marR="0" rtl="0" algn="l">
              <a:lnSpc>
                <a:spcPct val="100000"/>
              </a:lnSpc>
              <a:spcBef>
                <a:spcPts val="420"/>
              </a:spcBef>
              <a:spcAft>
                <a:spcPts val="0"/>
              </a:spcAft>
              <a:buClr>
                <a:schemeClr val="dk1"/>
              </a:buClr>
              <a:buSzPts val="2100"/>
              <a:buFont typeface="Arial"/>
              <a:buChar char="-"/>
            </a:pPr>
            <a:r>
              <a:rPr b="0" i="0" lang="en-US" sz="2100" u="none" cap="none" strike="noStrike">
                <a:solidFill>
                  <a:schemeClr val="dk1"/>
                </a:solidFill>
                <a:latin typeface="Arial"/>
                <a:ea typeface="Arial"/>
                <a:cs typeface="Arial"/>
                <a:sym typeface="Arial"/>
              </a:rPr>
              <a:t>Immunization costs are increasing with population growth and introduction of new vaccines (pentavalent, PCV, HPV, rota are expensive. Malaria and dengue vaccines should be available in the near future and will add to costs). In order to be able to pay for their programs in the future, countries need to start planning now.</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18"/>
          <p:cNvSpPr txBox="1"/>
          <p:nvPr>
            <p:ph type="title"/>
          </p:nvPr>
        </p:nvSpPr>
        <p:spPr>
          <a:xfrm>
            <a:off x="457200" y="53340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400"/>
              <a:buFont typeface="Arial"/>
              <a:buNone/>
            </a:pPr>
            <a:r>
              <a:rPr b="0" i="0" lang="en-US" sz="4400" u="none">
                <a:solidFill>
                  <a:schemeClr val="dk2"/>
                </a:solidFill>
                <a:latin typeface="Arial"/>
                <a:ea typeface="Arial"/>
                <a:cs typeface="Arial"/>
                <a:sym typeface="Arial"/>
              </a:rPr>
              <a:t>EPI Programs</a:t>
            </a:r>
            <a:endParaRPr/>
          </a:p>
        </p:txBody>
      </p:sp>
      <p:sp>
        <p:nvSpPr>
          <p:cNvPr id="122" name="Google Shape;122;p18"/>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Arial"/>
              <a:buChar char="•"/>
            </a:pPr>
            <a:r>
              <a:rPr b="0" i="0" lang="en-US" sz="3200" u="none" cap="none" strike="noStrike">
                <a:solidFill>
                  <a:schemeClr val="dk1"/>
                </a:solidFill>
                <a:latin typeface="Arial"/>
                <a:ea typeface="Arial"/>
                <a:cs typeface="Arial"/>
                <a:sym typeface="Arial"/>
              </a:rPr>
              <a:t>The other part of “country ownership” states that effective and quality immunization services need to be available for all. In order to achieve this countries need to have well-functioning EPI Programs in place.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19"/>
          <p:cNvSpPr txBox="1"/>
          <p:nvPr>
            <p:ph type="title"/>
          </p:nvPr>
        </p:nvSpPr>
        <p:spPr>
          <a:xfrm>
            <a:off x="457200" y="914400"/>
            <a:ext cx="8229600" cy="12954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3200"/>
              <a:buFont typeface="Arial"/>
              <a:buNone/>
            </a:pPr>
            <a:r>
              <a:rPr b="0" i="0" lang="en-US" sz="3200" u="none">
                <a:solidFill>
                  <a:schemeClr val="dk2"/>
                </a:solidFill>
                <a:latin typeface="Arial"/>
                <a:ea typeface="Arial"/>
                <a:cs typeface="Arial"/>
                <a:sym typeface="Arial"/>
              </a:rPr>
              <a:t>What do EPI programs need that MPs can help with to ensure that the Programs function?</a:t>
            </a:r>
            <a:endParaRPr/>
          </a:p>
        </p:txBody>
      </p:sp>
      <p:sp>
        <p:nvSpPr>
          <p:cNvPr id="128" name="Google Shape;128;p19"/>
          <p:cNvSpPr txBox="1"/>
          <p:nvPr>
            <p:ph idx="1" type="body"/>
          </p:nvPr>
        </p:nvSpPr>
        <p:spPr>
          <a:xfrm>
            <a:off x="457200" y="2209800"/>
            <a:ext cx="8229600" cy="3916362"/>
          </a:xfrm>
          <a:prstGeom prst="rect">
            <a:avLst/>
          </a:prstGeom>
          <a:noFill/>
          <a:ln>
            <a:noFill/>
          </a:ln>
        </p:spPr>
        <p:txBody>
          <a:bodyPr anchorCtr="0" anchor="t" bIns="45700" lIns="91425" spcFirstLastPara="1" rIns="91425" wrap="square" tIns="45700">
            <a:noAutofit/>
          </a:bodyPr>
          <a:lstStyle/>
          <a:p>
            <a:pPr indent="-514350" lvl="0" marL="514350" marR="0" rtl="0" algn="l">
              <a:lnSpc>
                <a:spcPct val="100000"/>
              </a:lnSpc>
              <a:spcBef>
                <a:spcPts val="0"/>
              </a:spcBef>
              <a:spcAft>
                <a:spcPts val="0"/>
              </a:spcAft>
              <a:buClr>
                <a:schemeClr val="dk1"/>
              </a:buClr>
              <a:buSzPts val="2100"/>
              <a:buFont typeface="Arial"/>
              <a:buAutoNum type="arabicParenR"/>
            </a:pPr>
            <a:r>
              <a:rPr b="1" i="0" lang="en-US" sz="2100" u="none" cap="none" strike="noStrike">
                <a:solidFill>
                  <a:schemeClr val="dk1"/>
                </a:solidFill>
                <a:latin typeface="Arial"/>
                <a:ea typeface="Arial"/>
                <a:cs typeface="Arial"/>
                <a:sym typeface="Arial"/>
              </a:rPr>
              <a:t>Adequate financing</a:t>
            </a:r>
            <a:r>
              <a:rPr b="0" i="0" lang="en-US" sz="2100" u="none" cap="none" strike="noStrike">
                <a:solidFill>
                  <a:schemeClr val="dk1"/>
                </a:solidFill>
                <a:latin typeface="Arial"/>
                <a:ea typeface="Arial"/>
                <a:cs typeface="Arial"/>
                <a:sym typeface="Arial"/>
              </a:rPr>
              <a:t> (to buy vaccines and injection supplies, maintain cold chain and other equipment, distribution system to ensure that all the population is immunized even in the most remote areas)</a:t>
            </a:r>
            <a:endParaRPr/>
          </a:p>
          <a:p>
            <a:pPr indent="-514350" lvl="0" marL="514350" marR="0" rtl="0" algn="l">
              <a:lnSpc>
                <a:spcPct val="100000"/>
              </a:lnSpc>
              <a:spcBef>
                <a:spcPts val="420"/>
              </a:spcBef>
              <a:spcAft>
                <a:spcPts val="0"/>
              </a:spcAft>
              <a:buClr>
                <a:schemeClr val="dk1"/>
              </a:buClr>
              <a:buSzPts val="2100"/>
              <a:buFont typeface="Arial"/>
              <a:buAutoNum type="arabicParenR"/>
            </a:pPr>
            <a:r>
              <a:rPr b="1" i="0" lang="en-US" sz="2100" u="none" cap="none" strike="noStrike">
                <a:solidFill>
                  <a:schemeClr val="dk1"/>
                </a:solidFill>
                <a:latin typeface="Arial"/>
                <a:ea typeface="Arial"/>
                <a:cs typeface="Arial"/>
                <a:sym typeface="Arial"/>
              </a:rPr>
              <a:t>A sound legislative framework </a:t>
            </a:r>
            <a:r>
              <a:rPr b="0" i="0" lang="en-US" sz="2100" u="none" cap="none" strike="noStrike">
                <a:solidFill>
                  <a:schemeClr val="dk1"/>
                </a:solidFill>
                <a:latin typeface="Arial"/>
                <a:ea typeface="Arial"/>
                <a:cs typeface="Arial"/>
                <a:sym typeface="Arial"/>
              </a:rPr>
              <a:t>in place to support the program’s activities (e.g. no customs duties on vaccines and injection materials at points of entry so that vaccines are not blocked, there are provisions on school requirements in terms of vaccination for children, the program structure is well established, there is a budget line to ensure funds are available for the program in a sustainable way every year, doctors and patients are protected by legal provisions, etc.)</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0"/>
          <p:cNvSpPr txBox="1"/>
          <p:nvPr>
            <p:ph type="title"/>
          </p:nvPr>
        </p:nvSpPr>
        <p:spPr>
          <a:xfrm>
            <a:off x="457200" y="990600"/>
            <a:ext cx="8229600" cy="12192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3200"/>
              <a:buFont typeface="Arial"/>
              <a:buNone/>
            </a:pPr>
            <a:r>
              <a:rPr b="0" i="0" lang="en-US" sz="3200" u="none">
                <a:solidFill>
                  <a:schemeClr val="dk2"/>
                </a:solidFill>
                <a:latin typeface="Arial"/>
                <a:ea typeface="Arial"/>
                <a:cs typeface="Arial"/>
                <a:sym typeface="Arial"/>
              </a:rPr>
              <a:t>What do EPI programs need that MPs can help with to ensure that the Programs function?</a:t>
            </a:r>
            <a:endParaRPr/>
          </a:p>
        </p:txBody>
      </p:sp>
      <p:sp>
        <p:nvSpPr>
          <p:cNvPr id="134" name="Google Shape;134;p20"/>
          <p:cNvSpPr txBox="1"/>
          <p:nvPr>
            <p:ph idx="1" type="body"/>
          </p:nvPr>
        </p:nvSpPr>
        <p:spPr>
          <a:xfrm>
            <a:off x="457200" y="2438400"/>
            <a:ext cx="8229600" cy="36877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600"/>
              <a:buFont typeface="Arial"/>
              <a:buNone/>
            </a:pPr>
            <a:r>
              <a:rPr b="1" i="0" lang="en-US" sz="2600" u="none" cap="none" strike="noStrike">
                <a:solidFill>
                  <a:schemeClr val="dk1"/>
                </a:solidFill>
                <a:latin typeface="Arial"/>
                <a:ea typeface="Arial"/>
                <a:cs typeface="Arial"/>
                <a:sym typeface="Arial"/>
              </a:rPr>
              <a:t>3) Monitoring and oversight </a:t>
            </a:r>
            <a:r>
              <a:rPr b="0" i="0" lang="en-US" sz="2600" u="none" cap="none" strike="noStrike">
                <a:solidFill>
                  <a:schemeClr val="dk1"/>
                </a:solidFill>
                <a:latin typeface="Arial"/>
                <a:ea typeface="Arial"/>
                <a:cs typeface="Arial"/>
                <a:sym typeface="Arial"/>
              </a:rPr>
              <a:t>to ensure that whenever problems arise there are mechanisms in place that provide a way to address them. The oversight functions of Parliament can help increase transparency and accountability at all levels, leading not only to better functioning programs but also to good overall governance.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1"/>
          <p:cNvSpPr txBox="1"/>
          <p:nvPr>
            <p:ph type="title"/>
          </p:nvPr>
        </p:nvSpPr>
        <p:spPr>
          <a:xfrm>
            <a:off x="457200" y="53340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400"/>
              <a:buFont typeface="Arial"/>
              <a:buNone/>
            </a:pPr>
            <a:r>
              <a:rPr b="0" i="0" lang="en-US" sz="4400" u="none">
                <a:solidFill>
                  <a:schemeClr val="dk2"/>
                </a:solidFill>
                <a:latin typeface="Arial"/>
                <a:ea typeface="Arial"/>
                <a:cs typeface="Arial"/>
                <a:sym typeface="Arial"/>
              </a:rPr>
              <a:t>Dialogue</a:t>
            </a:r>
            <a:endParaRPr/>
          </a:p>
        </p:txBody>
      </p:sp>
      <p:pic>
        <p:nvPicPr>
          <p:cNvPr descr="C:\Documents and Settings\msavchuk\Desktop\Sabin Colloquium, Dakar,  2013\Photos\low resolution-5714.jpg" id="140" name="Google Shape;140;p21"/>
          <p:cNvPicPr preferRelativeResize="0"/>
          <p:nvPr>
            <p:ph idx="1" type="body"/>
          </p:nvPr>
        </p:nvPicPr>
        <p:blipFill rotWithShape="1">
          <a:blip r:embed="rId3">
            <a:alphaModFix/>
          </a:blip>
          <a:srcRect b="0" l="0" r="0" t="0"/>
          <a:stretch/>
        </p:blipFill>
        <p:spPr>
          <a:xfrm>
            <a:off x="1524000" y="1600200"/>
            <a:ext cx="6096000" cy="4068762"/>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2"/>
          <p:cNvSpPr txBox="1"/>
          <p:nvPr>
            <p:ph type="title"/>
          </p:nvPr>
        </p:nvSpPr>
        <p:spPr>
          <a:xfrm>
            <a:off x="457200" y="76200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3600"/>
              <a:buFont typeface="Arial"/>
              <a:buNone/>
            </a:pPr>
            <a:r>
              <a:rPr b="0" i="0" lang="en-US" sz="3600" u="none">
                <a:solidFill>
                  <a:schemeClr val="dk2"/>
                </a:solidFill>
                <a:latin typeface="Arial"/>
                <a:ea typeface="Arial"/>
                <a:cs typeface="Arial"/>
                <a:sym typeface="Arial"/>
              </a:rPr>
              <a:t>Examples of what parliamentarians are doing to strengthen country ownership</a:t>
            </a:r>
            <a:endParaRPr/>
          </a:p>
        </p:txBody>
      </p:sp>
      <p:sp>
        <p:nvSpPr>
          <p:cNvPr id="146" name="Google Shape;146;p22"/>
          <p:cNvSpPr txBox="1"/>
          <p:nvPr>
            <p:ph idx="1" type="body"/>
          </p:nvPr>
        </p:nvSpPr>
        <p:spPr>
          <a:xfrm>
            <a:off x="457200" y="1828800"/>
            <a:ext cx="8229600" cy="4297362"/>
          </a:xfrm>
          <a:prstGeom prst="rect">
            <a:avLst/>
          </a:prstGeom>
          <a:noFill/>
          <a:ln>
            <a:noFill/>
          </a:ln>
        </p:spPr>
        <p:txBody>
          <a:bodyPr anchorCtr="0" anchor="t" bIns="45700" lIns="91425" spcFirstLastPara="1" rIns="91425" wrap="square" tIns="45700">
            <a:noAutofit/>
          </a:bodyPr>
          <a:lstStyle/>
          <a:p>
            <a:pPr indent="-114300" lvl="0" marL="114300" marR="0" rtl="0" algn="l">
              <a:lnSpc>
                <a:spcPct val="100000"/>
              </a:lnSpc>
              <a:spcBef>
                <a:spcPts val="0"/>
              </a:spcBef>
              <a:spcAft>
                <a:spcPts val="0"/>
              </a:spcAft>
              <a:buClr>
                <a:schemeClr val="dk1"/>
              </a:buClr>
              <a:buSzPts val="2200"/>
              <a:buFont typeface="Arial"/>
              <a:buAutoNum type="arabicParenR"/>
            </a:pPr>
            <a:r>
              <a:rPr b="0" i="0" lang="en-US" sz="2200" u="none" cap="none" strike="noStrike">
                <a:solidFill>
                  <a:schemeClr val="dk1"/>
                </a:solidFill>
                <a:latin typeface="Arial"/>
                <a:ea typeface="Arial"/>
                <a:cs typeface="Arial"/>
                <a:sym typeface="Arial"/>
              </a:rPr>
              <a:t>Creating new or amending existing legislation to ensure that a sound legal framework is put in place</a:t>
            </a:r>
            <a:endParaRPr/>
          </a:p>
          <a:p>
            <a:pPr indent="-114300" lvl="0" marL="114300" marR="0" rtl="0" algn="l">
              <a:lnSpc>
                <a:spcPct val="100000"/>
              </a:lnSpc>
              <a:spcBef>
                <a:spcPts val="440"/>
              </a:spcBef>
              <a:spcAft>
                <a:spcPts val="0"/>
              </a:spcAft>
              <a:buClr>
                <a:schemeClr val="dk1"/>
              </a:buClr>
              <a:buSzPts val="2200"/>
              <a:buFont typeface="Arial"/>
              <a:buAutoNum type="arabicParenR"/>
            </a:pPr>
            <a:r>
              <a:rPr b="0" i="0" lang="en-US" sz="2200" u="none" cap="none" strike="noStrike">
                <a:solidFill>
                  <a:schemeClr val="dk1"/>
                </a:solidFill>
                <a:latin typeface="Arial"/>
                <a:ea typeface="Arial"/>
                <a:cs typeface="Arial"/>
                <a:sym typeface="Arial"/>
              </a:rPr>
              <a:t>Defending immunization budgets and allocating to EPI Programs in accordance with their needs</a:t>
            </a:r>
            <a:endParaRPr/>
          </a:p>
          <a:p>
            <a:pPr indent="-114300" lvl="0" marL="114300" marR="0" rtl="0" algn="l">
              <a:lnSpc>
                <a:spcPct val="100000"/>
              </a:lnSpc>
              <a:spcBef>
                <a:spcPts val="440"/>
              </a:spcBef>
              <a:spcAft>
                <a:spcPts val="0"/>
              </a:spcAft>
              <a:buClr>
                <a:schemeClr val="dk1"/>
              </a:buClr>
              <a:buSzPts val="2200"/>
              <a:buFont typeface="Arial"/>
              <a:buAutoNum type="arabicParenR"/>
            </a:pPr>
            <a:r>
              <a:rPr b="0" i="0" lang="en-US" sz="2200" u="none" cap="none" strike="noStrike">
                <a:solidFill>
                  <a:schemeClr val="dk1"/>
                </a:solidFill>
                <a:latin typeface="Arial"/>
                <a:ea typeface="Arial"/>
                <a:cs typeface="Arial"/>
                <a:sym typeface="Arial"/>
              </a:rPr>
              <a:t>Establishing Immunization Forums, creating a critical mass of MPs to help defend immunization budgets and advocate for the immunization program</a:t>
            </a:r>
            <a:endParaRPr/>
          </a:p>
          <a:p>
            <a:pPr indent="-114300" lvl="0" marL="114300" marR="0" rtl="0" algn="l">
              <a:lnSpc>
                <a:spcPct val="100000"/>
              </a:lnSpc>
              <a:spcBef>
                <a:spcPts val="440"/>
              </a:spcBef>
              <a:spcAft>
                <a:spcPts val="0"/>
              </a:spcAft>
              <a:buClr>
                <a:schemeClr val="dk1"/>
              </a:buClr>
              <a:buSzPts val="2200"/>
              <a:buFont typeface="Arial"/>
              <a:buAutoNum type="arabicParenR"/>
            </a:pPr>
            <a:r>
              <a:rPr b="0" i="0" lang="en-US" sz="2200" u="none" cap="none" strike="noStrike">
                <a:solidFill>
                  <a:schemeClr val="dk1"/>
                </a:solidFill>
                <a:latin typeface="Arial"/>
                <a:ea typeface="Arial"/>
                <a:cs typeface="Arial"/>
                <a:sym typeface="Arial"/>
              </a:rPr>
              <a:t>Working at the regional level through Parliamentary Unions and regional networks to raise awareness and sometimes create region-wide legislation (ECOWAS, EALA, APU, UPI)</a:t>
            </a:r>
            <a:endParaRPr/>
          </a:p>
          <a:p>
            <a:pPr indent="-114300" lvl="0" marL="114300" marR="0" rtl="0" algn="l">
              <a:lnSpc>
                <a:spcPct val="100000"/>
              </a:lnSpc>
              <a:spcBef>
                <a:spcPts val="440"/>
              </a:spcBef>
              <a:spcAft>
                <a:spcPts val="0"/>
              </a:spcAft>
              <a:buClr>
                <a:schemeClr val="dk1"/>
              </a:buClr>
              <a:buSzPts val="2200"/>
              <a:buFont typeface="Arial"/>
              <a:buAutoNum type="arabicParenR"/>
            </a:pPr>
            <a:r>
              <a:rPr b="0" i="0" lang="en-US" sz="2200" u="none" cap="none" strike="noStrike">
                <a:solidFill>
                  <a:schemeClr val="dk1"/>
                </a:solidFill>
                <a:latin typeface="Arial"/>
                <a:ea typeface="Arial"/>
                <a:cs typeface="Arial"/>
                <a:sym typeface="Arial"/>
              </a:rPr>
              <a:t>Informing their constituencies, reporting back on problems and bottlenecks</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