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7-17T19:07:04.492" idx="1">
    <p:pos x="6000" y="0"/>
    <p:text>Edited: label added and x-axis is now 100%
-Yared Kifle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686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39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Served nearly </a:t>
            </a:r>
            <a:r>
              <a:rPr lang="en-US" b="1"/>
              <a:t>70,000</a:t>
            </a:r>
            <a:r>
              <a:rPr lang="en-US"/>
              <a:t> client with life saving abortion care services</a:t>
            </a:r>
            <a:endParaRPr/>
          </a:p>
        </p:txBody>
      </p:sp>
      <p:sp>
        <p:nvSpPr>
          <p:cNvPr id="123" name="Google Shape;123;p10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3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data for Jan-May is for 5 month.</a:t>
            </a:r>
            <a:endParaRPr/>
          </a:p>
        </p:txBody>
      </p:sp>
      <p:sp>
        <p:nvSpPr>
          <p:cNvPr id="129" name="Google Shape;129;p11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416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204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748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4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graph shows the declining trend in SA methods while there is a progressive upward trend in the uptake of highly effective Long Acting FP methods by post-abortion clients. Over 60% of PA/FP clients use SA methods when CAC services were initiated and currently less than 30% of clients use SA methods.</a:t>
            </a:r>
            <a:endParaRPr/>
          </a:p>
        </p:txBody>
      </p:sp>
      <p:sp>
        <p:nvSpPr>
          <p:cNvPr id="148" name="Google Shape;148;p14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65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909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043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117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18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69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19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03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5325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EngenderHealth recently completed a new Strategic Plan, wherein we reaffirmed our commitment to working in three program areas: Family Planning, HIV, and Maternal Health. In particular, we are emphasizing four cross-cutting approaches to our work -- Quality Improvement, integration of services, engaging communities, and promotion of positive gender norms to advance choice and rights within these three programmatic areas.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88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FP: Meeting Clients’ Reproductive Intentions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HIV: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Maternal Health: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1. SEED cornerstones for success and sustainable SRH programs – Interventions which: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address quality services and other </a:t>
            </a:r>
            <a:r>
              <a:rPr lang="en-US" b="1"/>
              <a:t>supply</a:t>
            </a:r>
            <a:r>
              <a:rPr lang="en-US"/>
              <a:t>-related components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strengthen health systems and foster an </a:t>
            </a:r>
            <a:r>
              <a:rPr lang="en-US" b="1"/>
              <a:t>enabling environment</a:t>
            </a:r>
            <a:r>
              <a:rPr lang="en-US"/>
              <a:t> for SRH-seeking behavior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improve knowledge of SRH and cultivate </a:t>
            </a:r>
            <a:r>
              <a:rPr lang="en-US" b="1"/>
              <a:t>demand</a:t>
            </a:r>
            <a:r>
              <a:rPr lang="en-US"/>
              <a:t> for services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2. Explicitly recognizes and responds to the complexity of tasks needed to improve health outcomes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A comprehensive approach to program design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Employ biomedical, behavioral, and structural approaches to meet SRH goals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Highlights range of interventions needed at various levels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A framework for partnering: Multiple stakeholders can best address all 3 components and ensure national reach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u="sng"/>
              <a:t>SUPPLY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1. Quality services are the cornerstone of any health program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2. Elements which contribute to ensuring quality services: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Supported staff (equipped working environment, supportive supervision)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Services that are accessible, acceptable, and accountable to the clients and communities served</a:t>
            </a:r>
            <a:r>
              <a:rPr lang="en-US" baseline="30000"/>
              <a:t>[1]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Administrative, financial, and management systems in place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Evidence-based medicine and the use of data for decision-making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Strong linkages between health services and the communities they serve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u="sng"/>
              <a:t>ENABLING ENVIRONMENT</a:t>
            </a:r>
            <a:br>
              <a:rPr lang="en-US" b="1" u="sng"/>
            </a:br>
            <a:r>
              <a:rPr lang="en-US"/>
              <a:t>1.</a:t>
            </a:r>
            <a:r>
              <a:rPr lang="en-US" b="1" u="sng"/>
              <a:t> </a:t>
            </a:r>
            <a:r>
              <a:rPr lang="en-US"/>
              <a:t>A country’s larger social-cultural, economic, and political environment influences the functionality and sustainability of the health system (Supply), as well as social norms surrounding healthy behavior (Demand).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2. Investments in Supply and Demand interventions may not be effective or sustainable if the Enabling Environment is not addressed during program design and implementation.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3. Leadership is the key to establishing an enabling environment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Need to foster champions at all levels of the health system and within the community to address SRH issues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Leaders can advocate for policies, resources, that ensure program capacity for quality SRH services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Leaders can challenge social and gender norms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4. Need to engage communities to move SRH discourse from the private to the public realm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Encourage discussion and bring about communal commitment to ensuring SRH well-being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Change (mis)perceptions, behavior, and social norms and gender inequality</a:t>
            </a:r>
            <a:endParaRPr b="1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u="sng"/>
              <a:t>DEMAND</a:t>
            </a:r>
            <a:r>
              <a:rPr lang="en-US"/>
              <a:t/>
            </a:r>
            <a:br>
              <a:rPr lang="en-US"/>
            </a:br>
            <a:r>
              <a:rPr lang="en-US"/>
              <a:t>1. Available services are often the least of the many barriers to people realizing their sexual and reproductive well-being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2. Programs outcomes must result in individuals, families, and communities having the knowledge, capacity, and motivation to ensure SRH and seek care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3. Demand activities: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Range from education to social marketing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Provide evidence-based, comprehensible information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4. Goals: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Increase knowledge and self-efficacy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Encourage communication among couples, peers, and within families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Promote care-seeking and use of services</a:t>
            </a:r>
            <a:br>
              <a:rPr lang="en-US"/>
            </a:b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u="sng"/>
              <a:t>SYNERGIES BETWEEN COMPONENTS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Interventions based on the 3 components of SEED do not operate in isolation. They impact each other (represented by the bridging arrows in visual model)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b="1"/>
              <a:t>Quality Client-Provider Interaction </a:t>
            </a:r>
            <a:r>
              <a:rPr lang="en-US"/>
              <a:t>(S &amp; D)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Is realized when a knowledgeable, empowered client interacts with a skilled, motivated service provider at an equipped and well-managed service site.</a:t>
            </a:r>
            <a:endParaRPr b="1" baseline="30000"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Example: Supply-side investment in counseling training for staff enables the provider to have a positive influence on client’s level of knowledge and demand for services.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b="1"/>
              <a:t>Systems Strengthening </a:t>
            </a:r>
            <a:r>
              <a:rPr lang="en-US"/>
              <a:t>(S &amp; EE)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Includes interventions to address service delivery, health workforce, information, equipment &amp; supplies, financing, and management/governance.</a:t>
            </a:r>
            <a:r>
              <a:rPr lang="en-US" b="1" baseline="30000"/>
              <a:t>  </a:t>
            </a:r>
            <a:r>
              <a:rPr lang="en-US" b="1"/>
              <a:t>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Many supply-side interventions require systems strengthening to be sustainable.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Need to systematically engage communities to ensure their input, and have services be accountable to the communities they serve.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b="1"/>
              <a:t>Transformation of Social Norms</a:t>
            </a:r>
            <a:r>
              <a:rPr lang="en-US"/>
              <a:t> (D &amp; EE)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Social norm: a value, belief, attitude, or pattern of behavior to which most people in a particular community or culture adhere, and are expected to conform to.</a:t>
            </a:r>
            <a:endParaRPr baseline="30000"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Undertaking demand-side interventions concurrently with strengthening an EE increases individual knowledge and awareness of SRH, as well as capacity to ensure SRH and seek care.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u="sng"/>
              <a:t>UNDERLYING PRINCIPALS</a:t>
            </a:r>
            <a:endParaRPr/>
          </a:p>
          <a:p>
            <a:pPr marL="0" lvl="0" indent="-63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/>
              <a:t>EngenderHealth subscribes to four underlying programming principles of good program design and implementation, which are the foundation of EngenderHealth’s approach to its work.</a:t>
            </a:r>
            <a:endParaRPr/>
          </a:p>
          <a:p>
            <a:pPr marL="0" lvl="0" indent="-63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 b="1"/>
              <a:t>Fundamentals of Care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The essential elements of ensuring quality SRH services, particularly (though not exclusively) in a clinical setting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Include informed choice, medical safety, quality improvement</a:t>
            </a:r>
            <a:endParaRPr sz="1000"/>
          </a:p>
          <a:p>
            <a:pPr marL="0" lvl="0" indent="-63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 b="1"/>
              <a:t>Evidence-Based Programming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The explicit use of data and scientific evidence during the design and implementation of a program</a:t>
            </a:r>
            <a:r>
              <a:rPr lang="en-US" sz="1000"/>
              <a:t>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Can include formative research, data for decision-making, monitoring and evaluation of a program, operations research, use of literature reviews and international guidelines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Allows more efficient use of resources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Higher likelihood of success by avoiding “reinventing the wheel” and taking advantage of previous experiences and existing knowledge on “what works”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Useful in advocacy efforts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Programs should be designed from onset to contribute to evidence base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b="1"/>
              <a:t>Gender Equity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An equity approach recognizes that men and women face different constraints, and have a different level of resources to deal with their health problems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Men and women may need to be dealt with differently to achieve improved SRH for both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Gender work should challenge and transform social norms and gender inequities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b="1" i="1"/>
              <a:t>Stakeholder Engagement</a:t>
            </a:r>
            <a:endParaRPr/>
          </a:p>
          <a:p>
            <a:pPr marL="457200" lvl="1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A process of involving those who have an interest in and/or are affected by a program’s activities and goals </a:t>
            </a:r>
            <a:endParaRPr/>
          </a:p>
          <a:p>
            <a:pPr marL="457200" lvl="1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Can include capacity-building, dialogue and consultation, collaboration in problem/solution identification, partnership in implementation/evaluation </a:t>
            </a:r>
            <a:endParaRPr/>
          </a:p>
          <a:p>
            <a:pPr marL="457200" lvl="1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May have different stakeholders at different levels of program implementation</a:t>
            </a:r>
            <a:endParaRPr/>
          </a:p>
          <a:p>
            <a:pPr marL="457200" lvl="1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Ensures that both decision-makers and the intended beneficiaries are involved in the program design</a:t>
            </a:r>
            <a:endParaRPr/>
          </a:p>
          <a:p>
            <a:pPr marL="457200" lvl="1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Increased likelihood that the community’s needs and preferences are addressed, and appropriate interventions are chosen</a:t>
            </a:r>
            <a:endParaRPr/>
          </a:p>
          <a:p>
            <a:pPr marL="457200" lvl="1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Contributes to sustainability and ownership by involving those best to continue work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u="sng"/>
              <a:t>Why is it important? What distinguishes this model?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Very few FP programming models exist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Existing models lack the enabling environment component of holistic FP programming 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WHO’s Strategic Approach to strengthening SRH policies and programs (2007) largely focused on Supply; little on Demand; EE mostly on laws/regulations/policies, and is weak on community and stakeholder engagement</a:t>
            </a:r>
            <a:endParaRPr/>
          </a:p>
          <a:p>
            <a:pPr marL="0" lvl="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SEED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Equal representation of Supply, Enabling Environment, and Demand factors</a:t>
            </a:r>
            <a:r>
              <a:rPr lang="en-US" baseline="30000"/>
              <a:t> [1]</a:t>
            </a:r>
            <a:r>
              <a:rPr lang="en-US" b="1" baseline="30000"/>
              <a:t>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Explicitly recognizes transforming social norms (including unequal gender norms) as an objective. This is unusual in program models.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Recognition of the integral role of communities in the design, delivery, and sustainability of quality programs by incorporating in all 3 components 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Can promote integration of FP, HIV and MH</a:t>
            </a:r>
            <a:endParaRPr/>
          </a:p>
          <a:p>
            <a:pPr marL="914400" lvl="2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/>
              <a:t>Ensures a comprehensive approach to design and implementation of SRH programs, thus improving the likelihood of success and sustainability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76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66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20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/>
              <a:t>Trained </a:t>
            </a:r>
            <a:r>
              <a:rPr lang="en-US" sz="1200"/>
              <a:t> </a:t>
            </a:r>
            <a:r>
              <a:rPr lang="en-US" sz="1200" b="1"/>
              <a:t>571 providers </a:t>
            </a:r>
            <a:r>
              <a:rPr lang="en-US" sz="1200"/>
              <a:t>in CAC</a:t>
            </a:r>
            <a:r>
              <a:rPr lang="en-US" sz="1200" b="1"/>
              <a:t> </a:t>
            </a:r>
            <a:r>
              <a:rPr lang="en-US" sz="1200"/>
              <a:t>(2.2 per facility)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/>
              <a:t>Equipped all 257 sites</a:t>
            </a:r>
            <a:r>
              <a:rPr lang="en-US" sz="1200"/>
              <a:t> with MVA kits, MA drugs and other needed supplies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531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/>
              <a:t>Expanded access</a:t>
            </a:r>
            <a:r>
              <a:rPr lang="en-US" sz="1200"/>
              <a:t> to CAC services from </a:t>
            </a:r>
            <a:r>
              <a:rPr lang="en-US" sz="1200" b="1"/>
              <a:t>21</a:t>
            </a:r>
            <a:r>
              <a:rPr lang="en-US" sz="1200"/>
              <a:t> in April 2008 to </a:t>
            </a:r>
            <a:r>
              <a:rPr lang="en-US" sz="1200" b="1">
                <a:solidFill>
                  <a:srgbClr val="FF0000"/>
                </a:solidFill>
              </a:rPr>
              <a:t>257</a:t>
            </a:r>
            <a:r>
              <a:rPr lang="en-US" sz="1200"/>
              <a:t> health facilities in December 2012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38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0" y="28956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0" y="35052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209800" y="-533400"/>
            <a:ext cx="47244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800600" y="2057400"/>
            <a:ext cx="5943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457200" y="0"/>
            <a:ext cx="5943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648200" y="13716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48200" y="13716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 descr="eh-abri-cobrandi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81800" y="5994400"/>
            <a:ext cx="2362200" cy="78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52400" y="5653672"/>
            <a:ext cx="6400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4" descr="eh-abri-cobran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738" y="533400"/>
            <a:ext cx="4114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3657600"/>
            <a:ext cx="47498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C:\Users\zbogale\Documents\Training All document\TOT on CC\CC TOT Pictures\IMG_297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3657600"/>
            <a:ext cx="4343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0" y="1066800"/>
            <a:ext cx="9144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smtClean="0">
                <a:latin typeface="Arial"/>
                <a:ea typeface="Arial"/>
                <a:cs typeface="Arial"/>
                <a:sym typeface="Arial"/>
              </a:rPr>
              <a:t>Engender Health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Ethiopia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CAC Program experience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70254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970254"/>
                </a:solidFill>
              </a:rPr>
              <a:t>Oct.22, 2013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 dirty="0"/>
              <a:t> </a:t>
            </a:r>
            <a:endParaRPr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Trends in CAC Services Utilization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71600"/>
            <a:ext cx="8763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Trends in CAC Services Utilization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1" y="1524000"/>
            <a:ext cx="7924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in PAFP Uptake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0" y="28956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0" y="35052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76200" y="152400"/>
            <a:ext cx="9067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Trend in PAFP Method Mix, June 11 – Dec 12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00" y="1473200"/>
            <a:ext cx="87122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Attrition of trained providers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Providers attitude/value related problems 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Burnout of trained providers 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Persistence to use D&amp;C and E&amp;C by some providers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Success Factors and Lessons Learned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Use of Comprehensive Strategy (SEED Model)</a:t>
            </a:r>
            <a:endParaRPr/>
          </a:p>
          <a:p>
            <a:pPr marL="3429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Competency based training especially counseling &amp; clinical skill as well rigorous training follow up, Clinical Monitoring and Coaching</a:t>
            </a:r>
            <a:endParaRPr sz="2800"/>
          </a:p>
          <a:p>
            <a:pPr marL="3429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Integration of services</a:t>
            </a:r>
            <a:endParaRPr/>
          </a:p>
          <a:p>
            <a:pPr marL="1143000" lvl="2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FP- CAC integration</a:t>
            </a:r>
            <a:endParaRPr/>
          </a:p>
          <a:p>
            <a:pPr marL="1143000" lvl="2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Training on FP for CAC providers</a:t>
            </a:r>
            <a:endParaRPr/>
          </a:p>
          <a:p>
            <a:pPr marL="3429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Intensive progress review and planning mechanisms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Success Factors and Lessons Learned……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i="0"/>
              <a:t>Recognizing high performing HF’s</a:t>
            </a:r>
            <a:endParaRPr sz="2800" i="0"/>
          </a:p>
          <a:p>
            <a:pPr marL="742950" lvl="2" indent="-342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i="0"/>
              <a:t>Involving Site-level staff and managers</a:t>
            </a:r>
            <a:endParaRPr/>
          </a:p>
          <a:p>
            <a:pPr marL="120015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i="0"/>
              <a:t>Monitoring and Reviewing CAC and PAFP data</a:t>
            </a:r>
            <a:endParaRPr/>
          </a:p>
          <a:p>
            <a:pPr marL="120015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i="0"/>
              <a:t>Identifying bottlenecks to CAC service </a:t>
            </a:r>
            <a:endParaRPr/>
          </a:p>
          <a:p>
            <a:pPr marL="120015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i="0"/>
              <a:t>Identifying appropriate solutions that can be implemented by themselves </a:t>
            </a:r>
            <a:endParaRPr sz="2400" i="0"/>
          </a:p>
          <a:p>
            <a:pPr marL="742950" lvl="2" indent="-3429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i="0"/>
              <a:t>Improving ownership owing to continued sensitization and engagement of WoHO’s, ZHD’s and RHB’s</a:t>
            </a:r>
            <a:endParaRPr/>
          </a:p>
          <a:p>
            <a:pPr marL="742950" lvl="2" indent="-1651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/>
          <p:nvPr/>
        </p:nvSpPr>
        <p:spPr>
          <a:xfrm>
            <a:off x="1676400" y="3352800"/>
            <a:ext cx="6324600" cy="1181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93247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32472">
                    <a:alpha val="89411"/>
                  </a:srgbClr>
                </a:solidFill>
                <a:latin typeface="Arial Black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Outline of presentation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7391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Background of EH 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Key interventions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Major achievements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Challenges </a:t>
            </a:r>
            <a:endParaRPr/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Success factors and lessons learned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83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/>
            </a:r>
            <a:br>
              <a:rPr lang="en-US" sz="3200"/>
            </a:br>
            <a:r>
              <a:rPr lang="en-US" sz="3200"/>
              <a:t>Background EH </a:t>
            </a:r>
            <a:br>
              <a:rPr lang="en-US" sz="3200"/>
            </a:br>
            <a:endParaRPr sz="320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EngenderHealth, formerly called AVSC, is an international NGO established in 1943, with 70 years experience in SRH worldwide.</a:t>
            </a: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Works to improve the health and well being of people in the poorest communities of the world with focus on </a:t>
            </a:r>
            <a:r>
              <a:rPr lang="en-US" sz="2800">
                <a:solidFill>
                  <a:srgbClr val="002060"/>
                </a:solidFill>
              </a:rPr>
              <a:t>“Helping Women Achieve their Reproductive intention”</a:t>
            </a:r>
            <a:endParaRPr sz="2400"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Committed to ensuring that every pregnancy is planned, every child is wanted, and every mother has the best chance of survival. </a:t>
            </a:r>
            <a:endParaRPr/>
          </a:p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Currently, support more than 20 countries focusing on maternal health, HIV and family planning.</a:t>
            </a:r>
            <a:endParaRPr sz="2400"/>
          </a:p>
          <a:p>
            <a:pPr marL="34290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>
              <a:solidFill>
                <a:srgbClr val="002060"/>
              </a:solidFill>
            </a:endParaRPr>
          </a:p>
          <a:p>
            <a:pPr marL="0" lvl="0" indent="0" algn="just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  </a:t>
            </a:r>
            <a:endParaRPr/>
          </a:p>
          <a:p>
            <a:pPr marL="342900" lvl="0" indent="-13970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04800" y="127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/>
            </a:r>
            <a:br>
              <a:rPr lang="en-US" sz="3200"/>
            </a:br>
            <a:r>
              <a:rPr lang="en-US" sz="3200"/>
              <a:t>EngenderHealth’s Program Focus</a:t>
            </a:r>
            <a:endParaRPr/>
          </a:p>
        </p:txBody>
      </p:sp>
      <p:pic>
        <p:nvPicPr>
          <p:cNvPr id="81" name="Google Shape;81;p17" descr="Crosscutting_092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447800"/>
            <a:ext cx="8686800" cy="412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EngenderHealth's SEED Programming Model</a:t>
            </a:r>
            <a:endParaRPr/>
          </a:p>
        </p:txBody>
      </p:sp>
      <p:pic>
        <p:nvPicPr>
          <p:cNvPr id="88" name="Google Shape;88;p18" descr="Programming-Frame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168400"/>
            <a:ext cx="77724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EH in Ethiopia</a:t>
            </a:r>
            <a:endParaRPr sz="320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Small but vital presence since 1987  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Opened office in 2001 with 5 year program to expand LAPM FP methods use</a:t>
            </a:r>
            <a:endParaRPr sz="2400"/>
          </a:p>
          <a:p>
            <a:pPr marL="3429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It works to support the effort of the government in meeting its health strategic objective and the MDG: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Reached more than 5 million clients  with information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Served more than 3.4 Million women and men including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Nearly half million LAPM clients ( nearly 100,000 IUCD)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70,000 women with life saving CAC</a:t>
            </a:r>
            <a:endParaRPr/>
          </a:p>
          <a:p>
            <a:pPr marL="91440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Background to EH Ethiopia-Impact Areas </a:t>
            </a:r>
            <a:endParaRPr/>
          </a:p>
        </p:txBody>
      </p:sp>
      <p:grpSp>
        <p:nvGrpSpPr>
          <p:cNvPr id="101" name="Google Shape;101;p20"/>
          <p:cNvGrpSpPr/>
          <p:nvPr/>
        </p:nvGrpSpPr>
        <p:grpSpPr>
          <a:xfrm>
            <a:off x="2743200" y="1371600"/>
            <a:ext cx="6362700" cy="4724400"/>
            <a:chOff x="457200" y="1219200"/>
            <a:chExt cx="7482689" cy="4724400"/>
          </a:xfrm>
        </p:grpSpPr>
        <p:pic>
          <p:nvPicPr>
            <p:cNvPr id="102" name="Google Shape;102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1371600"/>
              <a:ext cx="7482689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20"/>
            <p:cNvSpPr txBox="1"/>
            <p:nvPr/>
          </p:nvSpPr>
          <p:spPr>
            <a:xfrm>
              <a:off x="5117078" y="1219200"/>
              <a:ext cx="2822811" cy="24314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Ethiopia EH</a:t>
              </a:r>
              <a:endParaRPr/>
            </a:p>
            <a:p>
              <a:pPr marL="285750" marR="0" lvl="0" indent="-285750" algn="l" rtl="0"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Work in 205 Woredas across 5 region and two City Administrations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 million population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Directly support 424 Health Facilities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0"/>
          <p:cNvSpPr txBox="1"/>
          <p:nvPr/>
        </p:nvSpPr>
        <p:spPr>
          <a:xfrm>
            <a:off x="0" y="1371600"/>
            <a:ext cx="2743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Portfolio</a:t>
            </a:r>
            <a:endParaRPr/>
          </a:p>
          <a:p>
            <a:pPr marL="342900" marR="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ABRI project: FP, CAC and other RH activities </a:t>
            </a:r>
            <a:endParaRPr/>
          </a:p>
          <a:p>
            <a:pPr marL="342900" marR="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Mobile-outreach project: FP/LAPM </a:t>
            </a:r>
            <a:endParaRPr/>
          </a:p>
          <a:p>
            <a:pPr marL="342900" marR="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for ORHB:  Demand Creation for Institutional      Delivery especially EmONC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for  MULU MARPs project: MAP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Key Interventions on CAC </a:t>
            </a:r>
            <a:endParaRPr sz="3200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In-service training and rigorous post training follow up on CAC 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Renovation, and provision of Equipment, Instruments and supplies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Integration of CAC with FP</a:t>
            </a:r>
            <a:endParaRPr/>
          </a:p>
          <a:p>
            <a:pPr marL="78105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Training of provider in both CAC and FP</a:t>
            </a:r>
            <a:endParaRPr/>
          </a:p>
          <a:p>
            <a:pPr marL="78105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Ensuring method availability at CAC unit or by referral to FP unit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Clinical Monitoring and Coaching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Systems Support ( QI/COPE,IP, FS, etc…)</a:t>
            </a:r>
            <a:endParaRPr sz="240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Support for Enabling Environment including policy issues</a:t>
            </a:r>
            <a:endParaRPr sz="240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Joint planning and performance review</a:t>
            </a:r>
            <a:endParaRPr sz="2000"/>
          </a:p>
          <a:p>
            <a:pPr marL="342900" lvl="0" indent="-1397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Major Achievement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4876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0"/>
            <a:ext cx="9144000" cy="544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On-screen Show (4:3)</PresentationFormat>
  <Paragraphs>187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Blank Presentation</vt:lpstr>
      <vt:lpstr>PowerPoint Presentation</vt:lpstr>
      <vt:lpstr>Outline of presentation </vt:lpstr>
      <vt:lpstr> Background EH  </vt:lpstr>
      <vt:lpstr> EngenderHealth’s Program Focus</vt:lpstr>
      <vt:lpstr>EngenderHealth's SEED Programming Model</vt:lpstr>
      <vt:lpstr>EH in Ethiopia</vt:lpstr>
      <vt:lpstr>Background to EH Ethiopia-Impact Areas </vt:lpstr>
      <vt:lpstr>Key Interventions on CAC </vt:lpstr>
      <vt:lpstr>Major Achievement</vt:lpstr>
      <vt:lpstr>Trends in CAC Services Utilization</vt:lpstr>
      <vt:lpstr>Trends in CAC Services Utilization</vt:lpstr>
      <vt:lpstr>Trend in PAFP Uptake</vt:lpstr>
      <vt:lpstr>PowerPoint Presentation</vt:lpstr>
      <vt:lpstr>Trend in PAFP Method Mix, June 11 – Dec 12</vt:lpstr>
      <vt:lpstr>Challenges </vt:lpstr>
      <vt:lpstr>Success Factors and Lessons Learned</vt:lpstr>
      <vt:lpstr>Success Factors and Lessons Learned……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ssss</cp:lastModifiedBy>
  <cp:revision>1</cp:revision>
  <dcterms:modified xsi:type="dcterms:W3CDTF">2020-09-01T14:01:46Z</dcterms:modified>
</cp:coreProperties>
</file>