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AFAB1D1-7F55-41A2-B340-75BFDEB68EF6}">
  <a:tblStyle styleId="{7AFAB1D1-7F55-41A2-B340-75BFDEB68EF6}"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7" name="Shape 67"/>
        <p:cNvGrpSpPr/>
        <p:nvPr/>
      </p:nvGrpSpPr>
      <p:grpSpPr>
        <a:xfrm>
          <a:off x="0" y="0"/>
          <a:ext cx="0" cy="0"/>
          <a:chOff x="0" y="0"/>
          <a:chExt cx="0" cy="0"/>
        </a:xfrm>
      </p:grpSpPr>
      <p:sp>
        <p:nvSpPr>
          <p:cNvPr id="68" name="Google Shape;68;p1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1"/>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70" name="Google Shape;70;p11"/>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4" name="Shape 74"/>
        <p:cNvGrpSpPr/>
        <p:nvPr/>
      </p:nvGrpSpPr>
      <p:grpSpPr>
        <a:xfrm>
          <a:off x="0" y="0"/>
          <a:ext cx="0" cy="0"/>
          <a:chOff x="0" y="0"/>
          <a:chExt cx="0" cy="0"/>
        </a:xfrm>
      </p:grpSpPr>
      <p:sp>
        <p:nvSpPr>
          <p:cNvPr id="75" name="Google Shape;75;p12"/>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3" name="Shape 23"/>
        <p:cNvGrpSpPr/>
        <p:nvPr/>
      </p:nvGrpSpPr>
      <p:grpSpPr>
        <a:xfrm>
          <a:off x="0" y="0"/>
          <a:ext cx="0" cy="0"/>
          <a:chOff x="0" y="0"/>
          <a:chExt cx="0" cy="0"/>
        </a:xfrm>
      </p:grpSpPr>
      <p:sp>
        <p:nvSpPr>
          <p:cNvPr id="24" name="Google Shape;24;p4"/>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6" name="Google Shape;26;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9" name="Shape 29"/>
        <p:cNvGrpSpPr/>
        <p:nvPr/>
      </p:nvGrpSpPr>
      <p:grpSpPr>
        <a:xfrm>
          <a:off x="0" y="0"/>
          <a:ext cx="0" cy="0"/>
          <a:chOff x="0" y="0"/>
          <a:chExt cx="0" cy="0"/>
        </a:xfrm>
      </p:grpSpPr>
      <p:sp>
        <p:nvSpPr>
          <p:cNvPr id="30" name="Google Shape;30;p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2" name="Google Shape;32;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5" name="Shape 35"/>
        <p:cNvGrpSpPr/>
        <p:nvPr/>
      </p:nvGrpSpPr>
      <p:grpSpPr>
        <a:xfrm>
          <a:off x="0" y="0"/>
          <a:ext cx="0" cy="0"/>
          <a:chOff x="0" y="0"/>
          <a:chExt cx="0" cy="0"/>
        </a:xfrm>
      </p:grpSpPr>
      <p:sp>
        <p:nvSpPr>
          <p:cNvPr id="36" name="Google Shape;36;p6"/>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6"/>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sz="3200">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38" name="Google Shape;38;p6"/>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39" name="Google Shape;39;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2" name="Shape 42"/>
        <p:cNvGrpSpPr/>
        <p:nvPr/>
      </p:nvGrpSpPr>
      <p:grpSpPr>
        <a:xfrm>
          <a:off x="0" y="0"/>
          <a:ext cx="0" cy="0"/>
          <a:chOff x="0" y="0"/>
          <a:chExt cx="0" cy="0"/>
        </a:xfrm>
      </p:grpSpPr>
      <p:sp>
        <p:nvSpPr>
          <p:cNvPr id="43" name="Google Shape;43;p7"/>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7"/>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45" name="Google Shape;45;p7"/>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1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61" name="Google Shape;61;p1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62" name="Google Shape;62;p1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63" name="Google Shape;63;p1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64" name="Google Shape;64;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rgbClr val="898989"/>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homepages.iol.ie/~duacon/violence.htm%20%20accessed%20on%2024/3/14"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unilorin.edu.ng/publications/jekayinoluwa/22.%20and20Causes%20Original.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archive.thedailystar.net/newDesign/news-details.php?nid=157317"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homepages.iol.ie/~duacon/violence.htm%20%20accessed%20on%2024/3/14" TargetMode="External"/><Relationship Id="rId4" Type="http://schemas.openxmlformats.org/officeDocument/2006/relationships/hyperlink" Target="http://unilorin.edu.ng/publications/jekayinoluwa/22.%20and20Causes%20Original.htm" TargetMode="External"/><Relationship Id="rId5" Type="http://schemas.openxmlformats.org/officeDocument/2006/relationships/hyperlink" Target="http://homepages.iol.ie/~duacon/violence.htm%20%20accessed%20on%2024/3/14"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unilorin.edu.ng/publications/jekayinoluwa/22.%20and20Causes%20Original.htm" TargetMode="External"/><Relationship Id="rId4" Type="http://schemas.openxmlformats.org/officeDocument/2006/relationships/hyperlink" Target="http://www.gadnetwork.org.uk/the-violence-against-women/"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www.manipurtimes.com/news-article/the-peoples-chronicle-news/item/7412-drug-abuse-the-root-cause-of-crime-against-women-and-children%2024/3/14"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homepages.iol.ie/~duacon/violence.htm%20%20accessed%20on%2024/3/14"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hyperlink" Target="http://www.gadnetwork.org.uk/the-violence-against-women/" TargetMode="External"/><Relationship Id="rId4" Type="http://schemas.openxmlformats.org/officeDocument/2006/relationships/hyperlink" Target="http://homepages.iol.ie/~duacon/violence.htm%2024/3/14" TargetMode="External"/><Relationship Id="rId5" Type="http://schemas.openxmlformats.org/officeDocument/2006/relationships/hyperlink" Target="http://homepages.iol.ie/~duacon/violence.htm%20%20accessed%20on%2024/3/14"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hyperlink" Target="http://homepages.iol.ie/~duacon/violence.htm%20%20accessed%20on%2024/3/14"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hyperlink" Target="http://www.gadnetwork.org.uk/the-violence-against-women/"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homepages.iol.ie/~duacon/violence.htm%20%20accessed%20on%2024/3/14" TargetMode="External"/><Relationship Id="rId4" Type="http://schemas.openxmlformats.org/officeDocument/2006/relationships/hyperlink" Target="http://www.gadnetwork.org.uk/the-violence-against-women/" TargetMode="External"/><Relationship Id="rId5" Type="http://schemas.openxmlformats.org/officeDocument/2006/relationships/hyperlink" Target="http://homepages.iol.ie/~duacon/violence.htm%20%20accessed%20on%2024/3/1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1" i="0" lang="en-US" sz="4400" u="none">
                <a:solidFill>
                  <a:schemeClr val="dk1"/>
                </a:solidFill>
                <a:latin typeface="Calibri"/>
                <a:ea typeface="Calibri"/>
                <a:cs typeface="Calibri"/>
                <a:sym typeface="Calibri"/>
              </a:rPr>
              <a:t>INTER-PARLIAMENTRY UNION WORKSHOP IN SIERRA LEONE</a:t>
            </a:r>
            <a:endParaRPr/>
          </a:p>
        </p:txBody>
      </p:sp>
      <p:sp>
        <p:nvSpPr>
          <p:cNvPr id="85" name="Google Shape;85;p1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rgbClr val="898989"/>
              </a:buClr>
              <a:buSzPts val="3200"/>
              <a:buNone/>
            </a:pPr>
            <a:r>
              <a:rPr b="0" i="0" lang="en-US" sz="3200" u="none">
                <a:solidFill>
                  <a:srgbClr val="898989"/>
                </a:solidFill>
                <a:latin typeface="Calibri"/>
                <a:ea typeface="Calibri"/>
                <a:cs typeface="Calibri"/>
                <a:sym typeface="Calibri"/>
              </a:rPr>
              <a:t>MARCH 26 AND 28 2014 HELD IN THE PARLIAMENT OF THE REPUBLIC OF SIERRA LEONE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Background </a:t>
            </a:r>
            <a:r>
              <a:rPr b="0" i="0" lang="en-US" sz="4000" u="none">
                <a:solidFill>
                  <a:schemeClr val="dk1"/>
                </a:solidFill>
                <a:latin typeface="Calibri"/>
                <a:ea typeface="Calibri"/>
                <a:cs typeface="Calibri"/>
                <a:sym typeface="Calibri"/>
              </a:rPr>
              <a:t>– Why VAWG is an issue?</a:t>
            </a:r>
            <a:endParaRPr/>
          </a:p>
        </p:txBody>
      </p:sp>
      <p:sp>
        <p:nvSpPr>
          <p:cNvPr id="141" name="Google Shape;141;p2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2200"/>
              <a:buFont typeface="Arial"/>
              <a:buChar char="•"/>
            </a:pPr>
            <a:r>
              <a:rPr b="0" i="0" lang="en-US" sz="2200" u="none">
                <a:solidFill>
                  <a:schemeClr val="dk1"/>
                </a:solidFill>
                <a:latin typeface="Calibri"/>
                <a:ea typeface="Calibri"/>
                <a:cs typeface="Calibri"/>
                <a:sym typeface="Calibri"/>
              </a:rPr>
              <a:t> </a:t>
            </a:r>
            <a:r>
              <a:rPr b="0" i="0" lang="en-US" sz="2700" u="none">
                <a:solidFill>
                  <a:schemeClr val="dk1"/>
                </a:solidFill>
                <a:latin typeface="Calibri"/>
                <a:ea typeface="Calibri"/>
                <a:cs typeface="Calibri"/>
                <a:sym typeface="Calibri"/>
              </a:rPr>
              <a:t>The forms of violence are </a:t>
            </a:r>
            <a:r>
              <a:rPr b="1" i="0" lang="en-US" sz="2700" u="none">
                <a:solidFill>
                  <a:schemeClr val="dk1"/>
                </a:solidFill>
                <a:latin typeface="Calibri"/>
                <a:ea typeface="Calibri"/>
                <a:cs typeface="Calibri"/>
                <a:sym typeface="Calibri"/>
              </a:rPr>
              <a:t>grave social problem and threatens the safety, equality and bodily integrity of every woman in the past</a:t>
            </a:r>
            <a:r>
              <a:rPr b="0" i="0" lang="en-US" sz="2700" u="none">
                <a:solidFill>
                  <a:schemeClr val="dk1"/>
                </a:solidFill>
                <a:latin typeface="Calibri"/>
                <a:ea typeface="Calibri"/>
                <a:cs typeface="Calibri"/>
                <a:sym typeface="Calibri"/>
              </a:rPr>
              <a:t>. It is </a:t>
            </a:r>
            <a:r>
              <a:rPr b="1" i="0" lang="en-US" sz="2700" u="none">
                <a:solidFill>
                  <a:schemeClr val="dk1"/>
                </a:solidFill>
                <a:latin typeface="Calibri"/>
                <a:ea typeface="Calibri"/>
                <a:cs typeface="Calibri"/>
                <a:sym typeface="Calibri"/>
              </a:rPr>
              <a:t>now considered a criminal acts</a:t>
            </a:r>
            <a:r>
              <a:rPr b="0" i="0" lang="en-US" sz="2700" u="none">
                <a:solidFill>
                  <a:schemeClr val="dk1"/>
                </a:solidFill>
                <a:latin typeface="Calibri"/>
                <a:ea typeface="Calibri"/>
                <a:cs typeface="Calibri"/>
                <a:sym typeface="Calibri"/>
              </a:rPr>
              <a:t> and has attracted more international attention </a:t>
            </a:r>
            <a:r>
              <a:rPr b="0" i="0" lang="en-US" sz="2400" u="none">
                <a:solidFill>
                  <a:schemeClr val="dk1"/>
                </a:solidFill>
                <a:latin typeface="Calibri"/>
                <a:ea typeface="Calibri"/>
                <a:cs typeface="Calibri"/>
                <a:sym typeface="Calibri"/>
              </a:rPr>
              <a:t>(http://worldsavvymonitor.wordpress.com/2009/10/23/violence-against-women-in-times-of-war-a-look-at-root-causes/  accessed on 24/3/14; </a:t>
            </a:r>
            <a:r>
              <a:rPr b="0" i="0" lang="en-US" sz="2400" u="sng">
                <a:solidFill>
                  <a:schemeClr val="hlink"/>
                </a:solidFill>
                <a:latin typeface="Calibri"/>
                <a:ea typeface="Calibri"/>
                <a:cs typeface="Calibri"/>
                <a:sym typeface="Calibri"/>
                <a:hlinkClick r:id="rId3"/>
              </a:rPr>
              <a:t>http://homepages.iol.ie/~duacon/violence.htm  accessed on 24/3/14</a:t>
            </a:r>
            <a:r>
              <a:rPr b="0" i="0" lang="en-US" sz="2400" u="none">
                <a:solidFill>
                  <a:schemeClr val="dk1"/>
                </a:solidFill>
                <a:latin typeface="Calibri"/>
                <a:ea typeface="Calibri"/>
                <a:cs typeface="Calibri"/>
                <a:sym typeface="Calibri"/>
              </a:rPr>
              <a:t>) </a:t>
            </a:r>
            <a:r>
              <a:rPr b="1" i="0" lang="en-US" sz="2700" u="none">
                <a:solidFill>
                  <a:schemeClr val="dk1"/>
                </a:solidFill>
                <a:latin typeface="Calibri"/>
                <a:ea typeface="Calibri"/>
                <a:cs typeface="Calibri"/>
                <a:sym typeface="Calibri"/>
              </a:rPr>
              <a:t>although the root causes and hence its persistence are less understood in the first place. Hence this presentation to stimulate discussions.</a:t>
            </a:r>
            <a:endParaRPr/>
          </a:p>
          <a:p>
            <a:pPr indent="-171450" lvl="0" marL="342900" marR="0" rtl="0" algn="l">
              <a:spcBef>
                <a:spcPts val="540"/>
              </a:spcBef>
              <a:spcAft>
                <a:spcPts val="0"/>
              </a:spcAft>
              <a:buClr>
                <a:schemeClr val="dk1"/>
              </a:buClr>
              <a:buSzPts val="2700"/>
              <a:buFont typeface="Arial"/>
              <a:buNone/>
            </a:pPr>
            <a:r>
              <a:t/>
            </a:r>
            <a:endParaRPr b="1" i="0" sz="2700" u="none">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Some of the Root Causes of VAWG:</a:t>
            </a:r>
            <a:r>
              <a:rPr b="0" i="0" lang="en-US" sz="4000" u="none">
                <a:solidFill>
                  <a:schemeClr val="dk1"/>
                </a:solidFill>
                <a:latin typeface="Calibri"/>
                <a:ea typeface="Calibri"/>
                <a:cs typeface="Calibri"/>
                <a:sym typeface="Calibri"/>
              </a:rPr>
              <a:t> Patriarchy</a:t>
            </a:r>
            <a:endParaRPr/>
          </a:p>
        </p:txBody>
      </p:sp>
      <p:sp>
        <p:nvSpPr>
          <p:cNvPr id="147" name="Google Shape;147;p2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1800"/>
              <a:buFont typeface="Arial"/>
              <a:buChar char="•"/>
            </a:pPr>
            <a:r>
              <a:rPr b="0" i="0" lang="en-US" sz="1800" u="none">
                <a:solidFill>
                  <a:schemeClr val="dk1"/>
                </a:solidFill>
                <a:latin typeface="Calibri"/>
                <a:ea typeface="Calibri"/>
                <a:cs typeface="Calibri"/>
                <a:sym typeface="Calibri"/>
              </a:rPr>
              <a:t> </a:t>
            </a:r>
            <a:r>
              <a:rPr b="0" i="0" lang="en-US" sz="2900" u="none">
                <a:solidFill>
                  <a:schemeClr val="dk1"/>
                </a:solidFill>
                <a:latin typeface="Calibri"/>
                <a:ea typeface="Calibri"/>
                <a:cs typeface="Calibri"/>
                <a:sym typeface="Calibri"/>
              </a:rPr>
              <a:t>The patriarchal system has </a:t>
            </a:r>
            <a:r>
              <a:rPr b="1" i="0" lang="en-US" sz="2900" u="none">
                <a:solidFill>
                  <a:schemeClr val="dk1"/>
                </a:solidFill>
                <a:latin typeface="Calibri"/>
                <a:ea typeface="Calibri"/>
                <a:cs typeface="Calibri"/>
                <a:sym typeface="Calibri"/>
              </a:rPr>
              <a:t>exerted control by males over females lives historically </a:t>
            </a:r>
            <a:r>
              <a:rPr b="0" i="0" lang="en-US" sz="1800" u="none">
                <a:solidFill>
                  <a:schemeClr val="dk1"/>
                </a:solidFill>
                <a:latin typeface="Calibri"/>
                <a:ea typeface="Calibri"/>
                <a:cs typeface="Calibri"/>
                <a:sym typeface="Calibri"/>
              </a:rPr>
              <a:t>(</a:t>
            </a:r>
            <a:r>
              <a:rPr b="0" i="0" lang="en-US" sz="1800" u="sng">
                <a:solidFill>
                  <a:schemeClr val="hlink"/>
                </a:solidFill>
                <a:latin typeface="Calibri"/>
                <a:ea typeface="Calibri"/>
                <a:cs typeface="Calibri"/>
                <a:sym typeface="Calibri"/>
                <a:hlinkClick r:id="rId3"/>
              </a:rPr>
              <a:t>http://unilorin.edu.ng/publications/jekayinoluwa/22.%20and20Causes%20Original.htm</a:t>
            </a:r>
            <a:r>
              <a:rPr b="0" i="0" lang="en-US" sz="1800" u="none">
                <a:solidFill>
                  <a:schemeClr val="dk1"/>
                </a:solidFill>
                <a:latin typeface="Calibri"/>
                <a:ea typeface="Calibri"/>
                <a:cs typeface="Calibri"/>
                <a:sym typeface="Calibri"/>
              </a:rPr>
              <a:t> accessed 24/3/14).</a:t>
            </a:r>
            <a:r>
              <a:rPr b="0" i="0" lang="en-US" sz="2200" u="none">
                <a:solidFill>
                  <a:schemeClr val="dk1"/>
                </a:solidFill>
                <a:latin typeface="Calibri"/>
                <a:ea typeface="Calibri"/>
                <a:cs typeface="Calibri"/>
                <a:sym typeface="Calibri"/>
              </a:rPr>
              <a:t> Patriarchal terrorism, where </a:t>
            </a:r>
            <a:r>
              <a:rPr b="1" i="0" lang="en-US" sz="2500" u="none">
                <a:solidFill>
                  <a:schemeClr val="dk1"/>
                </a:solidFill>
                <a:latin typeface="Calibri"/>
                <a:ea typeface="Calibri"/>
                <a:cs typeface="Calibri"/>
                <a:sym typeface="Calibri"/>
              </a:rPr>
              <a:t>one partner uses economic and social power to maintain control over another human is very common</a:t>
            </a:r>
            <a:r>
              <a:rPr b="0" i="0" lang="en-US" sz="2200" u="none">
                <a:solidFill>
                  <a:schemeClr val="dk1"/>
                </a:solidFill>
                <a:latin typeface="Calibri"/>
                <a:ea typeface="Calibri"/>
                <a:cs typeface="Calibri"/>
                <a:sym typeface="Calibri"/>
              </a:rPr>
              <a:t> in India and other Asian countries due to the subservient status of women. In India, men are still considered to be the bread-winner (Raman, 2011). </a:t>
            </a:r>
            <a:r>
              <a:rPr b="1" i="0" lang="en-US" sz="2500" u="none">
                <a:solidFill>
                  <a:schemeClr val="dk1"/>
                </a:solidFill>
                <a:latin typeface="Calibri"/>
                <a:ea typeface="Calibri"/>
                <a:cs typeface="Calibri"/>
                <a:sym typeface="Calibri"/>
              </a:rPr>
              <a:t>Ideologies of male sexual entitlement persist in both rural and urban location among (non) formally educated people. Sierra Leone is still a patriarchal society </a:t>
            </a:r>
            <a:r>
              <a:rPr b="0" i="0" lang="en-US" sz="1800" u="none">
                <a:solidFill>
                  <a:schemeClr val="dk1"/>
                </a:solidFill>
                <a:latin typeface="Calibri"/>
                <a:ea typeface="Calibri"/>
                <a:cs typeface="Calibri"/>
                <a:sym typeface="Calibri"/>
              </a:rPr>
              <a:t>(http://www.who.int/mediacentre/factsheets/fs239/en/  accessed on 24/3/14).</a:t>
            </a:r>
            <a:endParaRPr/>
          </a:p>
          <a:p>
            <a:pPr indent="-203200" lvl="0" marL="342900" marR="0" rtl="0" algn="l">
              <a:lnSpc>
                <a:spcPct val="80000"/>
              </a:lnSpc>
              <a:spcBef>
                <a:spcPts val="440"/>
              </a:spcBef>
              <a:spcAft>
                <a:spcPts val="0"/>
              </a:spcAft>
              <a:buClr>
                <a:schemeClr val="dk1"/>
              </a:buClr>
              <a:buSzPts val="2200"/>
              <a:buFont typeface="Arial"/>
              <a:buNone/>
            </a:pPr>
            <a:r>
              <a:t/>
            </a:r>
            <a:endParaRPr b="1" i="0" sz="2200" u="none">
              <a:solidFill>
                <a:schemeClr val="dk1"/>
              </a:solidFill>
              <a:latin typeface="Calibri"/>
              <a:ea typeface="Calibri"/>
              <a:cs typeface="Calibri"/>
              <a:sym typeface="Calibri"/>
            </a:endParaRPr>
          </a:p>
          <a:p>
            <a:pPr indent="-203200" lvl="0" marL="342900" marR="0" rtl="0" algn="l">
              <a:spcBef>
                <a:spcPts val="440"/>
              </a:spcBef>
              <a:spcAft>
                <a:spcPts val="0"/>
              </a:spcAft>
              <a:buClr>
                <a:schemeClr val="dk1"/>
              </a:buClr>
              <a:buSzPts val="2200"/>
              <a:buFont typeface="Arial"/>
              <a:buNone/>
            </a:pPr>
            <a:r>
              <a:t/>
            </a:r>
            <a:endParaRPr b="1" i="0" sz="2200" u="none">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Some of the Root Causes of VAWG:</a:t>
            </a:r>
            <a:r>
              <a:rPr b="0" i="0" lang="en-US" sz="4000" u="none">
                <a:solidFill>
                  <a:schemeClr val="dk1"/>
                </a:solidFill>
                <a:latin typeface="Calibri"/>
                <a:ea typeface="Calibri"/>
                <a:cs typeface="Calibri"/>
                <a:sym typeface="Calibri"/>
              </a:rPr>
              <a:t> Early Marriage</a:t>
            </a:r>
            <a:endParaRPr/>
          </a:p>
        </p:txBody>
      </p:sp>
      <p:sp>
        <p:nvSpPr>
          <p:cNvPr id="153" name="Google Shape;153;p2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2400"/>
              <a:buFont typeface="Arial"/>
              <a:buChar char="•"/>
            </a:pPr>
            <a:r>
              <a:rPr b="0" i="0" lang="en-US" sz="2400" u="none">
                <a:solidFill>
                  <a:schemeClr val="dk1"/>
                </a:solidFill>
                <a:latin typeface="Calibri"/>
                <a:ea typeface="Calibri"/>
                <a:cs typeface="Calibri"/>
                <a:sym typeface="Calibri"/>
              </a:rPr>
              <a:t> </a:t>
            </a:r>
            <a:r>
              <a:rPr b="0" i="0" lang="en-US" sz="3300" u="none">
                <a:solidFill>
                  <a:schemeClr val="dk1"/>
                </a:solidFill>
                <a:latin typeface="Calibri"/>
                <a:ea typeface="Calibri"/>
                <a:cs typeface="Calibri"/>
                <a:sym typeface="Calibri"/>
              </a:rPr>
              <a:t>Early marriage is the root </a:t>
            </a:r>
            <a:r>
              <a:rPr b="1" i="0" lang="en-US" sz="3300" u="none">
                <a:solidFill>
                  <a:schemeClr val="dk1"/>
                </a:solidFill>
                <a:latin typeface="Calibri"/>
                <a:ea typeface="Calibri"/>
                <a:cs typeface="Calibri"/>
                <a:sym typeface="Calibri"/>
              </a:rPr>
              <a:t>cause of many forms of suffering and discrimination against women</a:t>
            </a:r>
            <a:r>
              <a:rPr b="0" i="0" lang="en-US" sz="3300" u="none">
                <a:solidFill>
                  <a:schemeClr val="dk1"/>
                </a:solidFill>
                <a:latin typeface="Calibri"/>
                <a:ea typeface="Calibri"/>
                <a:cs typeface="Calibri"/>
                <a:sym typeface="Calibri"/>
              </a:rPr>
              <a:t> in Bangladesh </a:t>
            </a:r>
            <a:r>
              <a:rPr b="0" i="0" lang="en-US" sz="2400" u="none">
                <a:solidFill>
                  <a:schemeClr val="dk1"/>
                </a:solidFill>
                <a:latin typeface="Calibri"/>
                <a:ea typeface="Calibri"/>
                <a:cs typeface="Calibri"/>
                <a:sym typeface="Calibri"/>
              </a:rPr>
              <a:t>(,</a:t>
            </a:r>
            <a:r>
              <a:rPr b="0" i="0" lang="en-US" sz="2400" u="sng">
                <a:solidFill>
                  <a:schemeClr val="hlink"/>
                </a:solidFill>
                <a:latin typeface="Calibri"/>
                <a:ea typeface="Calibri"/>
                <a:cs typeface="Calibri"/>
                <a:sym typeface="Calibri"/>
                <a:hlinkClick r:id="rId3"/>
              </a:rPr>
              <a:t>http://archive.thedailystar.net/newDesign/news-details.php?nid=157317</a:t>
            </a:r>
            <a:r>
              <a:rPr b="0" i="0" lang="en-US" sz="2400" u="none">
                <a:solidFill>
                  <a:schemeClr val="dk1"/>
                </a:solidFill>
                <a:latin typeface="Calibri"/>
                <a:ea typeface="Calibri"/>
                <a:cs typeface="Calibri"/>
                <a:sym typeface="Calibri"/>
              </a:rPr>
              <a:t>  accessed 24/3/14).</a:t>
            </a:r>
            <a:r>
              <a:rPr b="0" i="0" lang="en-US" sz="3300" u="none">
                <a:solidFill>
                  <a:schemeClr val="dk1"/>
                </a:solidFill>
                <a:latin typeface="Calibri"/>
                <a:ea typeface="Calibri"/>
                <a:cs typeface="Calibri"/>
                <a:sym typeface="Calibri"/>
              </a:rPr>
              <a:t> It </a:t>
            </a:r>
            <a:r>
              <a:rPr b="1" i="0" lang="en-US" sz="3300" u="none">
                <a:solidFill>
                  <a:schemeClr val="dk1"/>
                </a:solidFill>
                <a:latin typeface="Calibri"/>
                <a:ea typeface="Calibri"/>
                <a:cs typeface="Calibri"/>
                <a:sym typeface="Calibri"/>
              </a:rPr>
              <a:t>used to be practiced in Sierra Leone among many ethnic groups, particularly the Fulas, Madingoes but is now on the decline due to the during and post conflict pro-girl child education policies, programmes and projects</a:t>
            </a:r>
            <a:r>
              <a:rPr b="0" i="0" lang="en-US" sz="3300" u="none">
                <a:solidFill>
                  <a:schemeClr val="dk1"/>
                </a:solidFill>
                <a:latin typeface="Calibri"/>
                <a:ea typeface="Calibri"/>
                <a:cs typeface="Calibri"/>
                <a:sym typeface="Calibri"/>
              </a:rPr>
              <a:t> </a:t>
            </a:r>
            <a:endParaRPr/>
          </a:p>
          <a:p>
            <a:pPr indent="-190500" lvl="0" marL="342900" marR="0" rtl="0" algn="l">
              <a:lnSpc>
                <a:spcPct val="80000"/>
              </a:lnSpc>
              <a:spcBef>
                <a:spcPts val="480"/>
              </a:spcBef>
              <a:spcAft>
                <a:spcPts val="0"/>
              </a:spcAft>
              <a:buClr>
                <a:schemeClr val="dk1"/>
              </a:buClr>
              <a:buSzPts val="2400"/>
              <a:buFont typeface="Arial"/>
              <a:buNone/>
            </a:pPr>
            <a:r>
              <a:t/>
            </a:r>
            <a:endParaRPr b="0" i="0" sz="2400" u="none">
              <a:solidFill>
                <a:schemeClr val="dk1"/>
              </a:solidFill>
              <a:latin typeface="Calibri"/>
              <a:ea typeface="Calibri"/>
              <a:cs typeface="Calibri"/>
              <a:sym typeface="Calibri"/>
            </a:endParaRPr>
          </a:p>
          <a:p>
            <a:pPr indent="-152400" lvl="0" marL="342900" marR="0" rtl="0" algn="l">
              <a:lnSpc>
                <a:spcPct val="80000"/>
              </a:lnSpc>
              <a:spcBef>
                <a:spcPts val="600"/>
              </a:spcBef>
              <a:spcAft>
                <a:spcPts val="0"/>
              </a:spcAft>
              <a:buClr>
                <a:schemeClr val="dk1"/>
              </a:buClr>
              <a:buSzPts val="3000"/>
              <a:buFont typeface="Arial"/>
              <a:buNone/>
            </a:pPr>
            <a:r>
              <a:t/>
            </a:r>
            <a:endParaRPr b="1" i="0" sz="3000" u="none">
              <a:solidFill>
                <a:schemeClr val="dk1"/>
              </a:solidFill>
              <a:latin typeface="Calibri"/>
              <a:ea typeface="Calibri"/>
              <a:cs typeface="Calibri"/>
              <a:sym typeface="Calibri"/>
            </a:endParaRPr>
          </a:p>
          <a:p>
            <a:pPr indent="-152400" lvl="0" marL="342900" marR="0" rtl="0" algn="l">
              <a:spcBef>
                <a:spcPts val="600"/>
              </a:spcBef>
              <a:spcAft>
                <a:spcPts val="0"/>
              </a:spcAft>
              <a:buClr>
                <a:schemeClr val="dk1"/>
              </a:buClr>
              <a:buSzPts val="3000"/>
              <a:buFont typeface="Arial"/>
              <a:buNone/>
            </a:pPr>
            <a:r>
              <a:t/>
            </a:r>
            <a:endParaRPr b="1" i="0" sz="3000" u="none">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Some of the Root Causes of VAWG:</a:t>
            </a:r>
            <a:r>
              <a:rPr b="0" i="0" lang="en-US" sz="4000" u="none">
                <a:solidFill>
                  <a:schemeClr val="dk1"/>
                </a:solidFill>
                <a:latin typeface="Calibri"/>
                <a:ea typeface="Calibri"/>
                <a:cs typeface="Calibri"/>
                <a:sym typeface="Calibri"/>
              </a:rPr>
              <a:t> Marital roles and relations</a:t>
            </a:r>
            <a:endParaRPr/>
          </a:p>
        </p:txBody>
      </p:sp>
      <p:sp>
        <p:nvSpPr>
          <p:cNvPr id="159" name="Google Shape;159;p2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600"/>
              <a:buFont typeface="Arial"/>
              <a:buChar char="•"/>
            </a:pPr>
            <a:r>
              <a:rPr b="0" i="0" lang="en-US" sz="2600" u="none">
                <a:solidFill>
                  <a:schemeClr val="dk1"/>
                </a:solidFill>
                <a:latin typeface="Calibri"/>
                <a:ea typeface="Calibri"/>
                <a:cs typeface="Calibri"/>
                <a:sym typeface="Calibri"/>
              </a:rPr>
              <a:t> </a:t>
            </a:r>
            <a:r>
              <a:rPr b="1" i="0" lang="en-US" sz="3600" u="none">
                <a:solidFill>
                  <a:schemeClr val="dk1"/>
                </a:solidFill>
                <a:latin typeface="Calibri"/>
                <a:ea typeface="Calibri"/>
                <a:cs typeface="Calibri"/>
                <a:sym typeface="Calibri"/>
              </a:rPr>
              <a:t>Dissatisfaction with the initial dowry resulting in continued exploitation of women for not cooking properly or on time, going out of home without telling her husband or in-laws and suspicion of extra marital affairs</a:t>
            </a:r>
            <a:r>
              <a:rPr b="0" i="0" lang="en-US" sz="3600" u="none">
                <a:solidFill>
                  <a:schemeClr val="dk1"/>
                </a:solidFill>
                <a:latin typeface="Calibri"/>
                <a:ea typeface="Calibri"/>
                <a:cs typeface="Calibri"/>
                <a:sym typeface="Calibri"/>
              </a:rPr>
              <a:t> </a:t>
            </a:r>
            <a:r>
              <a:rPr b="0" i="0" lang="en-US" sz="1700" u="none">
                <a:solidFill>
                  <a:schemeClr val="dk1"/>
                </a:solidFill>
                <a:latin typeface="Calibri"/>
                <a:ea typeface="Calibri"/>
                <a:cs typeface="Calibri"/>
                <a:sym typeface="Calibri"/>
              </a:rPr>
              <a:t>(Source http://lalitaraman.com/2011/10/05/violence-against-women-%e2%80%93-what-is-the-root-cause/  accessed 24/3/14; http://www.who.int/mediacentre/factsheets/fs239/en/  accessed on 24/3/14).</a:t>
            </a:r>
            <a:endParaRPr/>
          </a:p>
          <a:p>
            <a:pPr indent="-114300" lvl="0" marL="342900" marR="0" rtl="0" algn="l">
              <a:lnSpc>
                <a:spcPct val="100000"/>
              </a:lnSpc>
              <a:spcBef>
                <a:spcPts val="720"/>
              </a:spcBef>
              <a:spcAft>
                <a:spcPts val="0"/>
              </a:spcAft>
              <a:buClr>
                <a:schemeClr val="dk1"/>
              </a:buClr>
              <a:buSzPts val="3600"/>
              <a:buFont typeface="Arial"/>
              <a:buNone/>
            </a:pPr>
            <a:r>
              <a:t/>
            </a:r>
            <a:endParaRPr b="0" i="0" sz="3600" u="none">
              <a:solidFill>
                <a:schemeClr val="dk1"/>
              </a:solidFill>
              <a:latin typeface="Calibri"/>
              <a:ea typeface="Calibri"/>
              <a:cs typeface="Calibri"/>
              <a:sym typeface="Calibri"/>
            </a:endParaRPr>
          </a:p>
          <a:p>
            <a:pPr indent="-177800" lvl="0" marL="342900" marR="0" rtl="0" algn="l">
              <a:lnSpc>
                <a:spcPct val="100000"/>
              </a:lnSpc>
              <a:spcBef>
                <a:spcPts val="520"/>
              </a:spcBef>
              <a:spcAft>
                <a:spcPts val="0"/>
              </a:spcAft>
              <a:buClr>
                <a:schemeClr val="dk1"/>
              </a:buClr>
              <a:buSzPts val="2600"/>
              <a:buFont typeface="Arial"/>
              <a:buNone/>
            </a:pPr>
            <a:r>
              <a:t/>
            </a:r>
            <a:endParaRPr b="0" i="0" sz="2600" u="none">
              <a:solidFill>
                <a:schemeClr val="dk1"/>
              </a:solidFill>
              <a:latin typeface="Calibri"/>
              <a:ea typeface="Calibri"/>
              <a:cs typeface="Calibri"/>
              <a:sym typeface="Calibri"/>
            </a:endParaRPr>
          </a:p>
          <a:p>
            <a:pPr indent="-139700" lvl="0" marL="342900" marR="0" rtl="0" algn="l">
              <a:lnSpc>
                <a:spcPct val="100000"/>
              </a:lnSpc>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a:p>
            <a:pPr indent="-139700" lvl="0" marL="342900" marR="0" rtl="0" algn="l">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Some of the Root Causes of VAWG: </a:t>
            </a:r>
            <a:r>
              <a:rPr b="0" i="0" lang="en-US" sz="4000" u="none">
                <a:solidFill>
                  <a:schemeClr val="dk1"/>
                </a:solidFill>
                <a:latin typeface="Calibri"/>
                <a:ea typeface="Calibri"/>
                <a:cs typeface="Calibri"/>
                <a:sym typeface="Calibri"/>
              </a:rPr>
              <a:t>Reproductive expectations</a:t>
            </a:r>
            <a:endParaRPr/>
          </a:p>
        </p:txBody>
      </p:sp>
      <p:sp>
        <p:nvSpPr>
          <p:cNvPr id="165" name="Google Shape;165;p2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800"/>
              <a:buFont typeface="Arial"/>
              <a:buChar char="•"/>
            </a:pPr>
            <a:r>
              <a:rPr b="1" i="0" lang="en-US" sz="2800" u="none">
                <a:solidFill>
                  <a:schemeClr val="dk1"/>
                </a:solidFill>
                <a:latin typeface="Calibri"/>
                <a:ea typeface="Calibri"/>
                <a:cs typeface="Calibri"/>
                <a:sym typeface="Calibri"/>
              </a:rPr>
              <a:t>Infertility or giving birth to girls rather than boys in India and otherwise for some Sierra Leonean men to keep the lineage </a:t>
            </a:r>
            <a:r>
              <a:rPr b="0" i="0" lang="en-US" sz="2800" u="none">
                <a:solidFill>
                  <a:schemeClr val="dk1"/>
                </a:solidFill>
                <a:latin typeface="Calibri"/>
                <a:ea typeface="Calibri"/>
                <a:cs typeface="Calibri"/>
                <a:sym typeface="Calibri"/>
              </a:rPr>
              <a:t>(Source http://lalitaraman.com/2011/10/05/violence-against-women-%e2%80%93-what-is-the-root-cause/  accessed 24/3/14). </a:t>
            </a:r>
            <a:r>
              <a:rPr b="1" i="0" lang="en-US" sz="2800" u="none">
                <a:solidFill>
                  <a:schemeClr val="dk1"/>
                </a:solidFill>
                <a:latin typeface="Calibri"/>
                <a:ea typeface="Calibri"/>
                <a:cs typeface="Calibri"/>
                <a:sym typeface="Calibri"/>
              </a:rPr>
              <a:t>Non acceptance of Girl right from the time the parents know that the foetus is a girl thereby leading to Killing the female foetus and female infanticide in India </a:t>
            </a:r>
            <a:r>
              <a:rPr b="0" i="0" lang="en-US" sz="2800" u="none">
                <a:solidFill>
                  <a:schemeClr val="dk1"/>
                </a:solidFill>
                <a:latin typeface="Calibri"/>
                <a:ea typeface="Calibri"/>
                <a:cs typeface="Calibri"/>
                <a:sym typeface="Calibri"/>
              </a:rPr>
              <a:t>(Raman, 2011).</a:t>
            </a:r>
            <a:endParaRPr/>
          </a:p>
          <a:p>
            <a:pPr indent="-234950" lvl="0" marL="342900" marR="0" rtl="0" algn="l">
              <a:lnSpc>
                <a:spcPct val="100000"/>
              </a:lnSpc>
              <a:spcBef>
                <a:spcPts val="340"/>
              </a:spcBef>
              <a:spcAft>
                <a:spcPts val="0"/>
              </a:spcAft>
              <a:buClr>
                <a:schemeClr val="dk1"/>
              </a:buClr>
              <a:buSzPts val="1700"/>
              <a:buFont typeface="Arial"/>
              <a:buNone/>
            </a:pPr>
            <a:r>
              <a:t/>
            </a:r>
            <a:endParaRPr b="0" i="0" sz="1700" u="none">
              <a:solidFill>
                <a:schemeClr val="dk1"/>
              </a:solidFill>
              <a:latin typeface="Calibri"/>
              <a:ea typeface="Calibri"/>
              <a:cs typeface="Calibri"/>
              <a:sym typeface="Calibri"/>
            </a:endParaRPr>
          </a:p>
          <a:p>
            <a:pPr indent="-114300" lvl="0" marL="342900" marR="0" rtl="0" algn="l">
              <a:lnSpc>
                <a:spcPct val="100000"/>
              </a:lnSpc>
              <a:spcBef>
                <a:spcPts val="720"/>
              </a:spcBef>
              <a:spcAft>
                <a:spcPts val="0"/>
              </a:spcAft>
              <a:buClr>
                <a:schemeClr val="dk1"/>
              </a:buClr>
              <a:buSzPts val="3600"/>
              <a:buFont typeface="Arial"/>
              <a:buNone/>
            </a:pPr>
            <a:r>
              <a:t/>
            </a:r>
            <a:endParaRPr b="0" i="0" sz="3600" u="none">
              <a:solidFill>
                <a:schemeClr val="dk1"/>
              </a:solidFill>
              <a:latin typeface="Calibri"/>
              <a:ea typeface="Calibri"/>
              <a:cs typeface="Calibri"/>
              <a:sym typeface="Calibri"/>
            </a:endParaRPr>
          </a:p>
          <a:p>
            <a:pPr indent="-177800" lvl="0" marL="342900" marR="0" rtl="0" algn="l">
              <a:lnSpc>
                <a:spcPct val="100000"/>
              </a:lnSpc>
              <a:spcBef>
                <a:spcPts val="520"/>
              </a:spcBef>
              <a:spcAft>
                <a:spcPts val="0"/>
              </a:spcAft>
              <a:buClr>
                <a:schemeClr val="dk1"/>
              </a:buClr>
              <a:buSzPts val="2600"/>
              <a:buFont typeface="Arial"/>
              <a:buNone/>
            </a:pPr>
            <a:r>
              <a:t/>
            </a:r>
            <a:endParaRPr b="0" i="0" sz="2600" u="none">
              <a:solidFill>
                <a:schemeClr val="dk1"/>
              </a:solidFill>
              <a:latin typeface="Calibri"/>
              <a:ea typeface="Calibri"/>
              <a:cs typeface="Calibri"/>
              <a:sym typeface="Calibri"/>
            </a:endParaRPr>
          </a:p>
          <a:p>
            <a:pPr indent="-139700" lvl="0" marL="342900" marR="0" rtl="0" algn="l">
              <a:lnSpc>
                <a:spcPct val="100000"/>
              </a:lnSpc>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a:p>
            <a:pPr indent="-139700" lvl="0" marL="342900" marR="0" rtl="0" algn="l">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Some of the Root Causes of VAWG: </a:t>
            </a:r>
            <a:r>
              <a:rPr b="0" i="0" lang="en-US" sz="3600" u="none">
                <a:solidFill>
                  <a:schemeClr val="dk1"/>
                </a:solidFill>
                <a:latin typeface="Calibri"/>
                <a:ea typeface="Calibri"/>
                <a:cs typeface="Calibri"/>
                <a:sym typeface="Calibri"/>
              </a:rPr>
              <a:t>Economic power differences</a:t>
            </a:r>
            <a:r>
              <a:rPr b="0" i="0" lang="en-US" sz="2400" u="none">
                <a:solidFill>
                  <a:schemeClr val="dk1"/>
                </a:solidFill>
                <a:latin typeface="Calibri"/>
                <a:ea typeface="Calibri"/>
                <a:cs typeface="Calibri"/>
                <a:sym typeface="Calibri"/>
              </a:rPr>
              <a:t> </a:t>
            </a:r>
            <a:endParaRPr/>
          </a:p>
        </p:txBody>
      </p:sp>
      <p:sp>
        <p:nvSpPr>
          <p:cNvPr id="171" name="Google Shape;171;p2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2500"/>
              <a:buFont typeface="Arial"/>
              <a:buChar char="•"/>
            </a:pPr>
            <a:r>
              <a:rPr b="1" i="0" lang="en-US" sz="2500" u="none">
                <a:solidFill>
                  <a:schemeClr val="dk1"/>
                </a:solidFill>
                <a:latin typeface="Calibri"/>
                <a:ea typeface="Calibri"/>
                <a:cs typeface="Calibri"/>
                <a:sym typeface="Calibri"/>
              </a:rPr>
              <a:t>In the past,</a:t>
            </a:r>
            <a:r>
              <a:rPr b="0" i="0" lang="en-US" sz="2500" u="none">
                <a:solidFill>
                  <a:schemeClr val="dk1"/>
                </a:solidFill>
                <a:latin typeface="Calibri"/>
                <a:ea typeface="Calibri"/>
                <a:cs typeface="Calibri"/>
                <a:sym typeface="Calibri"/>
              </a:rPr>
              <a:t> </a:t>
            </a:r>
            <a:r>
              <a:rPr b="1" i="0" lang="en-US" sz="2500" u="none">
                <a:solidFill>
                  <a:schemeClr val="dk1"/>
                </a:solidFill>
                <a:latin typeface="Calibri"/>
                <a:ea typeface="Calibri"/>
                <a:cs typeface="Calibri"/>
                <a:sym typeface="Calibri"/>
              </a:rPr>
              <a:t>many women and children feared losing economic dependence on men by breaking the cycle of dependence to seek help</a:t>
            </a:r>
            <a:r>
              <a:rPr b="1" i="0" lang="en-US" sz="1500" u="none">
                <a:solidFill>
                  <a:schemeClr val="dk1"/>
                </a:solidFill>
                <a:latin typeface="Calibri"/>
                <a:ea typeface="Calibri"/>
                <a:cs typeface="Calibri"/>
                <a:sym typeface="Calibri"/>
              </a:rPr>
              <a:t> </a:t>
            </a:r>
            <a:r>
              <a:rPr b="0" i="0" lang="en-US" sz="1100" u="none">
                <a:solidFill>
                  <a:schemeClr val="dk1"/>
                </a:solidFill>
                <a:latin typeface="Calibri"/>
                <a:ea typeface="Calibri"/>
                <a:cs typeface="Calibri"/>
                <a:sym typeface="Calibri"/>
              </a:rPr>
              <a:t>(</a:t>
            </a:r>
            <a:r>
              <a:rPr b="0" i="0" lang="en-US" sz="1100" u="sng">
                <a:solidFill>
                  <a:schemeClr val="hlink"/>
                </a:solidFill>
                <a:latin typeface="Calibri"/>
                <a:ea typeface="Calibri"/>
                <a:cs typeface="Calibri"/>
                <a:sym typeface="Calibri"/>
                <a:hlinkClick r:id="rId3"/>
              </a:rPr>
              <a:t>http://homepages.iol.ie/~duacon/violence.htm  accessed on 24/3/14</a:t>
            </a:r>
            <a:r>
              <a:rPr b="0" i="0" lang="en-US" sz="1100" u="none">
                <a:solidFill>
                  <a:schemeClr val="dk1"/>
                </a:solidFill>
                <a:latin typeface="Calibri"/>
                <a:ea typeface="Calibri"/>
                <a:cs typeface="Calibri"/>
                <a:sym typeface="Calibri"/>
              </a:rPr>
              <a:t>). </a:t>
            </a:r>
            <a:r>
              <a:rPr b="0" i="0" lang="en-US" sz="1500" u="none">
                <a:solidFill>
                  <a:schemeClr val="dk1"/>
                </a:solidFill>
                <a:latin typeface="Calibri"/>
                <a:ea typeface="Calibri"/>
                <a:cs typeface="Calibri"/>
                <a:sym typeface="Calibri"/>
              </a:rPr>
              <a:t> </a:t>
            </a:r>
            <a:endParaRPr/>
          </a:p>
          <a:p>
            <a:pPr indent="-342900" lvl="0" marL="342900" marR="0" rtl="0" algn="l">
              <a:lnSpc>
                <a:spcPct val="80000"/>
              </a:lnSpc>
              <a:spcBef>
                <a:spcPts val="500"/>
              </a:spcBef>
              <a:spcAft>
                <a:spcPts val="0"/>
              </a:spcAft>
              <a:buClr>
                <a:schemeClr val="dk1"/>
              </a:buClr>
              <a:buSzPts val="2500"/>
              <a:buFont typeface="Arial"/>
              <a:buChar char="•"/>
            </a:pPr>
            <a:r>
              <a:rPr b="0" i="0" lang="en-US" sz="2500" u="none">
                <a:solidFill>
                  <a:schemeClr val="dk1"/>
                </a:solidFill>
                <a:latin typeface="Calibri"/>
                <a:ea typeface="Calibri"/>
                <a:cs typeface="Calibri"/>
                <a:sym typeface="Calibri"/>
              </a:rPr>
              <a:t>In today’s world,</a:t>
            </a:r>
            <a:r>
              <a:rPr b="1" i="0" lang="en-US" sz="2500" u="none">
                <a:solidFill>
                  <a:schemeClr val="dk1"/>
                </a:solidFill>
                <a:latin typeface="Calibri"/>
                <a:ea typeface="Calibri"/>
                <a:cs typeface="Calibri"/>
                <a:sym typeface="Calibri"/>
              </a:rPr>
              <a:t> some women earn more than her husband either in the workplace or in informal sector activities in Sierra Leone since the late 1980’s. This tends to erode the once financial dependence of women on husbands and makes men feel threatened</a:t>
            </a:r>
            <a:r>
              <a:rPr b="0" i="0" lang="en-US" sz="1500" u="none">
                <a:solidFill>
                  <a:schemeClr val="dk1"/>
                </a:solidFill>
                <a:latin typeface="Calibri"/>
                <a:ea typeface="Calibri"/>
                <a:cs typeface="Calibri"/>
                <a:sym typeface="Calibri"/>
              </a:rPr>
              <a:t> </a:t>
            </a:r>
            <a:r>
              <a:rPr b="0" i="0" lang="en-US" sz="1100" u="none">
                <a:solidFill>
                  <a:schemeClr val="dk1"/>
                </a:solidFill>
                <a:latin typeface="Calibri"/>
                <a:ea typeface="Calibri"/>
                <a:cs typeface="Calibri"/>
                <a:sym typeface="Calibri"/>
              </a:rPr>
              <a:t>(Source http://lalitaraman.com/2011/10/05/violence-against-women-%e2%80%93-what-is-the-root-cause/  accessed 24/3/14; http://worldsavvymonitor.wordpress.com/2009/10/23/violence-against-women-in-times-of-war-a-look-at-root-causes/  accessed on 24/3/14; </a:t>
            </a:r>
            <a:r>
              <a:rPr b="0" i="0" lang="en-US" sz="1100" u="sng">
                <a:solidFill>
                  <a:schemeClr val="hlink"/>
                </a:solidFill>
                <a:latin typeface="Calibri"/>
                <a:ea typeface="Calibri"/>
                <a:cs typeface="Calibri"/>
                <a:sym typeface="Calibri"/>
                <a:hlinkClick r:id="rId4"/>
              </a:rPr>
              <a:t>http://unilorin.edu.ng/publications/jekayinoluwa/22.%20and20Causes%20Original.htm</a:t>
            </a:r>
            <a:r>
              <a:rPr b="0" i="0" lang="en-US" sz="1100" u="none">
                <a:solidFill>
                  <a:schemeClr val="dk1"/>
                </a:solidFill>
                <a:latin typeface="Calibri"/>
                <a:ea typeface="Calibri"/>
                <a:cs typeface="Calibri"/>
                <a:sym typeface="Calibri"/>
              </a:rPr>
              <a:t> accessed 24/3/14; </a:t>
            </a:r>
            <a:r>
              <a:rPr b="0" i="0" lang="en-US" sz="1100" u="sng">
                <a:solidFill>
                  <a:schemeClr val="hlink"/>
                </a:solidFill>
                <a:latin typeface="Calibri"/>
                <a:ea typeface="Calibri"/>
                <a:cs typeface="Calibri"/>
                <a:sym typeface="Calibri"/>
                <a:hlinkClick r:id="rId5"/>
              </a:rPr>
              <a:t>http://homepages.iol.ie/~duacon/violence.htm  accessed on 24/3/14</a:t>
            </a:r>
            <a:r>
              <a:rPr b="0" i="0" lang="en-US" sz="1100" u="none">
                <a:solidFill>
                  <a:schemeClr val="dk1"/>
                </a:solidFill>
                <a:latin typeface="Calibri"/>
                <a:ea typeface="Calibri"/>
                <a:cs typeface="Calibri"/>
                <a:sym typeface="Calibri"/>
              </a:rPr>
              <a:t>).</a:t>
            </a:r>
            <a:r>
              <a:rPr b="0" i="0" lang="en-US" sz="1500" u="none">
                <a:solidFill>
                  <a:schemeClr val="dk1"/>
                </a:solidFill>
                <a:latin typeface="Calibri"/>
                <a:ea typeface="Calibri"/>
                <a:cs typeface="Calibri"/>
                <a:sym typeface="Calibri"/>
              </a:rPr>
              <a:t> </a:t>
            </a:r>
            <a:endParaRPr/>
          </a:p>
          <a:p>
            <a:pPr indent="-342900" lvl="0" marL="342900" marR="0" rtl="0" algn="l">
              <a:lnSpc>
                <a:spcPct val="80000"/>
              </a:lnSpc>
              <a:spcBef>
                <a:spcPts val="560"/>
              </a:spcBef>
              <a:spcAft>
                <a:spcPts val="0"/>
              </a:spcAft>
              <a:buClr>
                <a:schemeClr val="dk1"/>
              </a:buClr>
              <a:buSzPts val="2800"/>
              <a:buFont typeface="Arial"/>
              <a:buChar char="•"/>
            </a:pPr>
            <a:r>
              <a:rPr b="1" i="0" lang="en-US" sz="2800" u="none">
                <a:solidFill>
                  <a:schemeClr val="dk1"/>
                </a:solidFill>
                <a:latin typeface="Calibri"/>
                <a:ea typeface="Calibri"/>
                <a:cs typeface="Calibri"/>
                <a:sym typeface="Calibri"/>
              </a:rPr>
              <a:t>In Sierra Leone, some men became disadvantaged and assumed the stereotype roles of their spouses, particularly in urban settings. </a:t>
            </a:r>
            <a:endParaRPr/>
          </a:p>
          <a:p>
            <a:pPr indent="-247650" lvl="0" marL="342900" marR="0" rtl="0" algn="l">
              <a:lnSpc>
                <a:spcPct val="80000"/>
              </a:lnSpc>
              <a:spcBef>
                <a:spcPts val="300"/>
              </a:spcBef>
              <a:spcAft>
                <a:spcPts val="0"/>
              </a:spcAft>
              <a:buClr>
                <a:schemeClr val="dk1"/>
              </a:buClr>
              <a:buSzPts val="1500"/>
              <a:buFont typeface="Arial"/>
              <a:buNone/>
            </a:pPr>
            <a:r>
              <a:t/>
            </a:r>
            <a:endParaRPr b="1" i="0" sz="1500" u="none">
              <a:solidFill>
                <a:schemeClr val="dk1"/>
              </a:solidFill>
              <a:latin typeface="Calibri"/>
              <a:ea typeface="Calibri"/>
              <a:cs typeface="Calibri"/>
              <a:sym typeface="Calibri"/>
            </a:endParaRPr>
          </a:p>
          <a:p>
            <a:pPr indent="-285750" lvl="0" marL="342900" marR="0" rtl="0" algn="l">
              <a:lnSpc>
                <a:spcPct val="80000"/>
              </a:lnSpc>
              <a:spcBef>
                <a:spcPts val="180"/>
              </a:spcBef>
              <a:spcAft>
                <a:spcPts val="0"/>
              </a:spcAft>
              <a:buClr>
                <a:schemeClr val="dk1"/>
              </a:buClr>
              <a:buSzPts val="900"/>
              <a:buFont typeface="Arial"/>
              <a:buNone/>
            </a:pPr>
            <a:r>
              <a:t/>
            </a:r>
            <a:endParaRPr b="0" i="0" sz="900" u="none">
              <a:solidFill>
                <a:schemeClr val="dk1"/>
              </a:solidFill>
              <a:latin typeface="Calibri"/>
              <a:ea typeface="Calibri"/>
              <a:cs typeface="Calibri"/>
              <a:sym typeface="Calibri"/>
            </a:endParaRPr>
          </a:p>
          <a:p>
            <a:pPr indent="-215900" lvl="0" marL="342900" marR="0" rtl="0" algn="l">
              <a:lnSpc>
                <a:spcPct val="80000"/>
              </a:lnSpc>
              <a:spcBef>
                <a:spcPts val="400"/>
              </a:spcBef>
              <a:spcAft>
                <a:spcPts val="0"/>
              </a:spcAft>
              <a:buClr>
                <a:schemeClr val="dk1"/>
              </a:buClr>
              <a:buSzPts val="2000"/>
              <a:buFont typeface="Arial"/>
              <a:buNone/>
            </a:pPr>
            <a:r>
              <a:t/>
            </a:r>
            <a:endParaRPr b="0" i="0" sz="2000" u="none">
              <a:solidFill>
                <a:schemeClr val="dk1"/>
              </a:solidFill>
              <a:latin typeface="Calibri"/>
              <a:ea typeface="Calibri"/>
              <a:cs typeface="Calibri"/>
              <a:sym typeface="Calibri"/>
            </a:endParaRPr>
          </a:p>
          <a:p>
            <a:pPr indent="-254000" lvl="0" marL="342900" marR="0" rtl="0" algn="l">
              <a:lnSpc>
                <a:spcPct val="80000"/>
              </a:lnSpc>
              <a:spcBef>
                <a:spcPts val="280"/>
              </a:spcBef>
              <a:spcAft>
                <a:spcPts val="0"/>
              </a:spcAft>
              <a:buClr>
                <a:schemeClr val="dk1"/>
              </a:buClr>
              <a:buSzPts val="1400"/>
              <a:buFont typeface="Arial"/>
              <a:buNone/>
            </a:pPr>
            <a:r>
              <a:t/>
            </a:r>
            <a:endParaRPr b="0" i="0" sz="1400" u="none">
              <a:solidFill>
                <a:schemeClr val="dk1"/>
              </a:solidFill>
              <a:latin typeface="Calibri"/>
              <a:ea typeface="Calibri"/>
              <a:cs typeface="Calibri"/>
              <a:sym typeface="Calibri"/>
            </a:endParaRPr>
          </a:p>
          <a:p>
            <a:pPr indent="-228600" lvl="0" marL="342900" marR="0" rtl="0" algn="l">
              <a:lnSpc>
                <a:spcPct val="80000"/>
              </a:lnSpc>
              <a:spcBef>
                <a:spcPts val="360"/>
              </a:spcBef>
              <a:spcAft>
                <a:spcPts val="0"/>
              </a:spcAft>
              <a:buClr>
                <a:schemeClr val="dk1"/>
              </a:buClr>
              <a:buSzPts val="1800"/>
              <a:buFont typeface="Arial"/>
              <a:buNone/>
            </a:pPr>
            <a:r>
              <a:t/>
            </a:r>
            <a:endParaRPr b="1" i="0" sz="1800" u="none">
              <a:solidFill>
                <a:schemeClr val="dk1"/>
              </a:solidFill>
              <a:latin typeface="Calibri"/>
              <a:ea typeface="Calibri"/>
              <a:cs typeface="Calibri"/>
              <a:sym typeface="Calibri"/>
            </a:endParaRPr>
          </a:p>
          <a:p>
            <a:pPr indent="-228600" lvl="0" marL="342900" marR="0" rtl="0" algn="l">
              <a:spcBef>
                <a:spcPts val="360"/>
              </a:spcBef>
              <a:spcAft>
                <a:spcPts val="0"/>
              </a:spcAft>
              <a:buClr>
                <a:schemeClr val="dk1"/>
              </a:buClr>
              <a:buSzPts val="1800"/>
              <a:buFont typeface="Arial"/>
              <a:buNone/>
            </a:pPr>
            <a:r>
              <a:t/>
            </a:r>
            <a:endParaRPr b="1" i="0" sz="1800" u="none">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Some of the Root Causes of VAWG: </a:t>
            </a:r>
            <a:r>
              <a:rPr b="0" i="0" lang="en-US" sz="4000" u="none">
                <a:solidFill>
                  <a:schemeClr val="dk1"/>
                </a:solidFill>
                <a:latin typeface="Calibri"/>
                <a:ea typeface="Calibri"/>
                <a:cs typeface="Calibri"/>
                <a:sym typeface="Calibri"/>
              </a:rPr>
              <a:t>Cultural Beliefs and myths</a:t>
            </a:r>
            <a:endParaRPr/>
          </a:p>
        </p:txBody>
      </p:sp>
      <p:sp>
        <p:nvSpPr>
          <p:cNvPr id="177" name="Google Shape;177;p2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2400"/>
              <a:buFont typeface="Arial"/>
              <a:buChar char="•"/>
            </a:pPr>
            <a:r>
              <a:rPr b="0" i="0" lang="en-US" sz="2400" u="none">
                <a:solidFill>
                  <a:schemeClr val="dk1"/>
                </a:solidFill>
                <a:latin typeface="Calibri"/>
                <a:ea typeface="Calibri"/>
                <a:cs typeface="Calibri"/>
                <a:sym typeface="Calibri"/>
              </a:rPr>
              <a:t>In India, the </a:t>
            </a:r>
            <a:r>
              <a:rPr b="1" i="0" lang="en-US" sz="3000" u="none">
                <a:solidFill>
                  <a:schemeClr val="dk1"/>
                </a:solidFill>
                <a:latin typeface="Calibri"/>
                <a:ea typeface="Calibri"/>
                <a:cs typeface="Calibri"/>
                <a:sym typeface="Calibri"/>
              </a:rPr>
              <a:t>girl child is seen as a financial burden because the parents are obliged to give dowry on demand from the spouse</a:t>
            </a:r>
            <a:r>
              <a:rPr b="0" i="0" lang="en-US" sz="3000" u="none">
                <a:solidFill>
                  <a:schemeClr val="dk1"/>
                </a:solidFill>
                <a:latin typeface="Calibri"/>
                <a:ea typeface="Calibri"/>
                <a:cs typeface="Calibri"/>
                <a:sym typeface="Calibri"/>
              </a:rPr>
              <a:t> </a:t>
            </a:r>
            <a:r>
              <a:rPr b="0" i="0" lang="en-US" sz="2400" u="none">
                <a:solidFill>
                  <a:schemeClr val="dk1"/>
                </a:solidFill>
                <a:latin typeface="Calibri"/>
                <a:ea typeface="Calibri"/>
                <a:cs typeface="Calibri"/>
                <a:sym typeface="Calibri"/>
              </a:rPr>
              <a:t>(Raman, 2011). Hence, the boy child is highly favoured as a source of wealth and financial gain to his family. </a:t>
            </a:r>
            <a:r>
              <a:rPr b="1" i="0" lang="en-US" sz="3000" u="none">
                <a:solidFill>
                  <a:schemeClr val="dk1"/>
                </a:solidFill>
                <a:latin typeface="Calibri"/>
                <a:ea typeface="Calibri"/>
                <a:cs typeface="Calibri"/>
                <a:sym typeface="Calibri"/>
              </a:rPr>
              <a:t>This translates into superiority complex to most typical males.</a:t>
            </a:r>
            <a:endParaRPr/>
          </a:p>
          <a:p>
            <a:pPr indent="-342900" lvl="0" marL="342900" marR="0" rtl="0" algn="l">
              <a:lnSpc>
                <a:spcPct val="90000"/>
              </a:lnSpc>
              <a:spcBef>
                <a:spcPts val="600"/>
              </a:spcBef>
              <a:spcAft>
                <a:spcPts val="0"/>
              </a:spcAft>
              <a:buClr>
                <a:schemeClr val="dk1"/>
              </a:buClr>
              <a:buSzPts val="3000"/>
              <a:buFont typeface="Arial"/>
              <a:buChar char="•"/>
            </a:pPr>
            <a:r>
              <a:rPr b="1" i="0" lang="en-US" sz="3000" u="none">
                <a:solidFill>
                  <a:schemeClr val="dk1"/>
                </a:solidFill>
                <a:latin typeface="Calibri"/>
                <a:ea typeface="Calibri"/>
                <a:cs typeface="Calibri"/>
                <a:sym typeface="Calibri"/>
              </a:rPr>
              <a:t>Women stay in an abusive relationship (even the most educated and literate) because the fear of leaving is greater than the fear of staying in the marital relationship. </a:t>
            </a:r>
            <a:endParaRPr/>
          </a:p>
          <a:p>
            <a:pPr indent="-342900" lvl="0" marL="342900" marR="0" rtl="0" algn="l">
              <a:lnSpc>
                <a:spcPct val="90000"/>
              </a:lnSpc>
              <a:spcBef>
                <a:spcPts val="400"/>
              </a:spcBef>
              <a:spcAft>
                <a:spcPts val="0"/>
              </a:spcAft>
              <a:buClr>
                <a:schemeClr val="dk1"/>
              </a:buClr>
              <a:buSzPts val="2000"/>
              <a:buFont typeface="Arial"/>
              <a:buNone/>
            </a:pPr>
            <a:r>
              <a:t/>
            </a:r>
            <a:endParaRPr b="0" i="0" sz="2000" u="none">
              <a:solidFill>
                <a:schemeClr val="dk1"/>
              </a:solidFill>
              <a:latin typeface="Calibri"/>
              <a:ea typeface="Calibri"/>
              <a:cs typeface="Calibri"/>
              <a:sym typeface="Calibri"/>
            </a:endParaRPr>
          </a:p>
          <a:p>
            <a:pPr indent="-127000" lvl="0" marL="342900" marR="0" rtl="0" algn="l">
              <a:lnSpc>
                <a:spcPct val="90000"/>
              </a:lnSpc>
              <a:spcBef>
                <a:spcPts val="680"/>
              </a:spcBef>
              <a:spcAft>
                <a:spcPts val="0"/>
              </a:spcAft>
              <a:buClr>
                <a:schemeClr val="dk1"/>
              </a:buClr>
              <a:buSzPts val="3400"/>
              <a:buFont typeface="Arial"/>
              <a:buNone/>
            </a:pPr>
            <a:r>
              <a:t/>
            </a:r>
            <a:endParaRPr b="1" i="0" sz="3400" u="none">
              <a:solidFill>
                <a:schemeClr val="dk1"/>
              </a:solidFill>
              <a:latin typeface="Calibri"/>
              <a:ea typeface="Calibri"/>
              <a:cs typeface="Calibri"/>
              <a:sym typeface="Calibri"/>
            </a:endParaRPr>
          </a:p>
          <a:p>
            <a:pPr indent="-165100" lvl="0" marL="342900" marR="0" rtl="0" algn="l">
              <a:lnSpc>
                <a:spcPct val="90000"/>
              </a:lnSpc>
              <a:spcBef>
                <a:spcPts val="560"/>
              </a:spcBef>
              <a:spcAft>
                <a:spcPts val="0"/>
              </a:spcAft>
              <a:buClr>
                <a:schemeClr val="dk1"/>
              </a:buClr>
              <a:buSzPts val="2800"/>
              <a:buFont typeface="Arial"/>
              <a:buNone/>
            </a:pPr>
            <a:r>
              <a:t/>
            </a:r>
            <a:endParaRPr b="1" i="0" sz="2800" u="none">
              <a:solidFill>
                <a:schemeClr val="dk1"/>
              </a:solidFill>
              <a:latin typeface="Calibri"/>
              <a:ea typeface="Calibri"/>
              <a:cs typeface="Calibri"/>
              <a:sym typeface="Calibri"/>
            </a:endParaRPr>
          </a:p>
          <a:p>
            <a:pPr indent="-234950" lvl="0" marL="342900" marR="0" rtl="0" algn="l">
              <a:lnSpc>
                <a:spcPct val="90000"/>
              </a:lnSpc>
              <a:spcBef>
                <a:spcPts val="340"/>
              </a:spcBef>
              <a:spcAft>
                <a:spcPts val="0"/>
              </a:spcAft>
              <a:buClr>
                <a:schemeClr val="dk1"/>
              </a:buClr>
              <a:buSzPts val="1700"/>
              <a:buFont typeface="Arial"/>
              <a:buNone/>
            </a:pPr>
            <a:r>
              <a:t/>
            </a:r>
            <a:endParaRPr b="0" i="0" sz="1700" u="none">
              <a:solidFill>
                <a:schemeClr val="dk1"/>
              </a:solidFill>
              <a:latin typeface="Calibri"/>
              <a:ea typeface="Calibri"/>
              <a:cs typeface="Calibri"/>
              <a:sym typeface="Calibri"/>
            </a:endParaRPr>
          </a:p>
          <a:p>
            <a:pPr indent="-114300" lvl="0" marL="342900" marR="0" rtl="0" algn="l">
              <a:lnSpc>
                <a:spcPct val="90000"/>
              </a:lnSpc>
              <a:spcBef>
                <a:spcPts val="720"/>
              </a:spcBef>
              <a:spcAft>
                <a:spcPts val="0"/>
              </a:spcAft>
              <a:buClr>
                <a:schemeClr val="dk1"/>
              </a:buClr>
              <a:buSzPts val="3600"/>
              <a:buFont typeface="Arial"/>
              <a:buNone/>
            </a:pPr>
            <a:r>
              <a:t/>
            </a:r>
            <a:endParaRPr b="0" i="0" sz="3600" u="none">
              <a:solidFill>
                <a:schemeClr val="dk1"/>
              </a:solidFill>
              <a:latin typeface="Calibri"/>
              <a:ea typeface="Calibri"/>
              <a:cs typeface="Calibri"/>
              <a:sym typeface="Calibri"/>
            </a:endParaRPr>
          </a:p>
          <a:p>
            <a:pPr indent="-177800" lvl="0" marL="342900" marR="0" rtl="0" algn="l">
              <a:lnSpc>
                <a:spcPct val="90000"/>
              </a:lnSpc>
              <a:spcBef>
                <a:spcPts val="520"/>
              </a:spcBef>
              <a:spcAft>
                <a:spcPts val="0"/>
              </a:spcAft>
              <a:buClr>
                <a:schemeClr val="dk1"/>
              </a:buClr>
              <a:buSzPts val="2600"/>
              <a:buFont typeface="Arial"/>
              <a:buNone/>
            </a:pPr>
            <a:r>
              <a:t/>
            </a:r>
            <a:endParaRPr b="0" i="0" sz="2600" u="none">
              <a:solidFill>
                <a:schemeClr val="dk1"/>
              </a:solidFill>
              <a:latin typeface="Calibri"/>
              <a:ea typeface="Calibri"/>
              <a:cs typeface="Calibri"/>
              <a:sym typeface="Calibri"/>
            </a:endParaRPr>
          </a:p>
          <a:p>
            <a:pPr indent="-139700" lvl="0" marL="342900" marR="0" rtl="0" algn="l">
              <a:lnSpc>
                <a:spcPct val="90000"/>
              </a:lnSpc>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a:p>
            <a:pPr indent="-139700" lvl="0" marL="342900" marR="0" rtl="0" algn="l">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Some of the Root Causes of VAWG: </a:t>
            </a:r>
            <a:r>
              <a:rPr b="0" i="0" lang="en-US" sz="4000" u="none">
                <a:solidFill>
                  <a:schemeClr val="dk1"/>
                </a:solidFill>
                <a:latin typeface="Calibri"/>
                <a:ea typeface="Calibri"/>
                <a:cs typeface="Calibri"/>
                <a:sym typeface="Calibri"/>
              </a:rPr>
              <a:t>Cultural Beliefs and myths</a:t>
            </a:r>
            <a:endParaRPr/>
          </a:p>
        </p:txBody>
      </p:sp>
      <p:sp>
        <p:nvSpPr>
          <p:cNvPr id="183" name="Google Shape;183;p2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000"/>
              <a:buFont typeface="Arial"/>
              <a:buChar char="•"/>
            </a:pPr>
            <a:r>
              <a:rPr b="0" i="0" lang="en-US" sz="2000" u="none">
                <a:solidFill>
                  <a:schemeClr val="dk1"/>
                </a:solidFill>
                <a:latin typeface="Calibri"/>
                <a:ea typeface="Calibri"/>
                <a:cs typeface="Calibri"/>
                <a:sym typeface="Calibri"/>
              </a:rPr>
              <a:t>In addition, </a:t>
            </a:r>
            <a:r>
              <a:rPr b="1" i="0" lang="en-US" sz="2000" u="none">
                <a:solidFill>
                  <a:schemeClr val="dk1"/>
                </a:solidFill>
                <a:latin typeface="Calibri"/>
                <a:ea typeface="Calibri"/>
                <a:cs typeface="Calibri"/>
                <a:sym typeface="Calibri"/>
              </a:rPr>
              <a:t>the fear of not been accepted by her parents, community members and the wider society lures her to risk her own life under persistent violence by her spouse</a:t>
            </a:r>
            <a:r>
              <a:rPr b="0" i="0" lang="en-US" sz="2000" u="none">
                <a:solidFill>
                  <a:schemeClr val="dk1"/>
                </a:solidFill>
                <a:latin typeface="Calibri"/>
                <a:ea typeface="Calibri"/>
                <a:cs typeface="Calibri"/>
                <a:sym typeface="Calibri"/>
              </a:rPr>
              <a:t> (Raman, 2011). This expectation is commonly expressed during traditional marriage rites among many ethnic groups in Sierra Leone.</a:t>
            </a:r>
            <a:endParaRPr/>
          </a:p>
          <a:p>
            <a:pPr indent="-342900" lvl="0" marL="342900" marR="0" rtl="0" algn="l">
              <a:lnSpc>
                <a:spcPct val="100000"/>
              </a:lnSpc>
              <a:spcBef>
                <a:spcPts val="560"/>
              </a:spcBef>
              <a:spcAft>
                <a:spcPts val="0"/>
              </a:spcAft>
              <a:buClr>
                <a:schemeClr val="dk1"/>
              </a:buClr>
              <a:buSzPts val="2000"/>
              <a:buFont typeface="Arial"/>
              <a:buChar char="•"/>
            </a:pPr>
            <a:r>
              <a:rPr b="0" i="0" lang="en-US" sz="2000" u="none">
                <a:solidFill>
                  <a:schemeClr val="dk1"/>
                </a:solidFill>
                <a:latin typeface="Calibri"/>
                <a:ea typeface="Calibri"/>
                <a:cs typeface="Calibri"/>
                <a:sym typeface="Calibri"/>
              </a:rPr>
              <a:t>Next, </a:t>
            </a:r>
            <a:r>
              <a:rPr b="1" i="0" lang="en-US" sz="2800" u="none">
                <a:solidFill>
                  <a:schemeClr val="dk1"/>
                </a:solidFill>
                <a:latin typeface="Calibri"/>
                <a:ea typeface="Calibri"/>
                <a:cs typeface="Calibri"/>
                <a:sym typeface="Calibri"/>
              </a:rPr>
              <a:t>women tend to endure violence in conjugal relationships to prevent the children from undergoing hardships if she separates from the spouse </a:t>
            </a:r>
            <a:r>
              <a:rPr b="0" i="0" lang="en-US" sz="2000" u="none">
                <a:solidFill>
                  <a:schemeClr val="dk1"/>
                </a:solidFill>
                <a:latin typeface="Calibri"/>
                <a:ea typeface="Calibri"/>
                <a:cs typeface="Calibri"/>
                <a:sym typeface="Calibri"/>
              </a:rPr>
              <a:t>(Raman, 2011). This is strongly expressed by rural rather than urban women in rural Sierra Leone. Also the traditional and orthodox mindset makes them bear the sufferings without any protest.</a:t>
            </a:r>
            <a:endParaRPr/>
          </a:p>
          <a:p>
            <a:pPr indent="-342900" lvl="0" marL="342900" marR="0" rtl="0" algn="l">
              <a:lnSpc>
                <a:spcPct val="100000"/>
              </a:lnSpc>
              <a:spcBef>
                <a:spcPts val="400"/>
              </a:spcBef>
              <a:spcAft>
                <a:spcPts val="0"/>
              </a:spcAft>
              <a:buClr>
                <a:schemeClr val="dk1"/>
              </a:buClr>
              <a:buSzPts val="2000"/>
              <a:buFont typeface="Arial"/>
              <a:buNone/>
            </a:pPr>
            <a:r>
              <a:t/>
            </a:r>
            <a:endParaRPr b="0" i="0" sz="2000" u="none">
              <a:solidFill>
                <a:schemeClr val="dk1"/>
              </a:solidFill>
              <a:latin typeface="Calibri"/>
              <a:ea typeface="Calibri"/>
              <a:cs typeface="Calibri"/>
              <a:sym typeface="Calibri"/>
            </a:endParaRPr>
          </a:p>
          <a:p>
            <a:pPr indent="-127000" lvl="0" marL="342900" marR="0" rtl="0" algn="l">
              <a:lnSpc>
                <a:spcPct val="100000"/>
              </a:lnSpc>
              <a:spcBef>
                <a:spcPts val="680"/>
              </a:spcBef>
              <a:spcAft>
                <a:spcPts val="0"/>
              </a:spcAft>
              <a:buClr>
                <a:schemeClr val="dk1"/>
              </a:buClr>
              <a:buSzPts val="3400"/>
              <a:buFont typeface="Arial"/>
              <a:buNone/>
            </a:pPr>
            <a:r>
              <a:t/>
            </a:r>
            <a:endParaRPr b="1" i="0" sz="3400" u="none">
              <a:solidFill>
                <a:schemeClr val="dk1"/>
              </a:solidFill>
              <a:latin typeface="Calibri"/>
              <a:ea typeface="Calibri"/>
              <a:cs typeface="Calibri"/>
              <a:sym typeface="Calibri"/>
            </a:endParaRPr>
          </a:p>
          <a:p>
            <a:pPr indent="-165100" lvl="0" marL="342900" marR="0" rtl="0" algn="l">
              <a:lnSpc>
                <a:spcPct val="100000"/>
              </a:lnSpc>
              <a:spcBef>
                <a:spcPts val="560"/>
              </a:spcBef>
              <a:spcAft>
                <a:spcPts val="0"/>
              </a:spcAft>
              <a:buClr>
                <a:schemeClr val="dk1"/>
              </a:buClr>
              <a:buSzPts val="2800"/>
              <a:buFont typeface="Arial"/>
              <a:buNone/>
            </a:pPr>
            <a:r>
              <a:t/>
            </a:r>
            <a:endParaRPr b="1" i="0" sz="2800" u="none">
              <a:solidFill>
                <a:schemeClr val="dk1"/>
              </a:solidFill>
              <a:latin typeface="Calibri"/>
              <a:ea typeface="Calibri"/>
              <a:cs typeface="Calibri"/>
              <a:sym typeface="Calibri"/>
            </a:endParaRPr>
          </a:p>
          <a:p>
            <a:pPr indent="-234950" lvl="0" marL="342900" marR="0" rtl="0" algn="l">
              <a:lnSpc>
                <a:spcPct val="100000"/>
              </a:lnSpc>
              <a:spcBef>
                <a:spcPts val="340"/>
              </a:spcBef>
              <a:spcAft>
                <a:spcPts val="0"/>
              </a:spcAft>
              <a:buClr>
                <a:schemeClr val="dk1"/>
              </a:buClr>
              <a:buSzPts val="1700"/>
              <a:buFont typeface="Arial"/>
              <a:buNone/>
            </a:pPr>
            <a:r>
              <a:t/>
            </a:r>
            <a:endParaRPr b="0" i="0" sz="1700" u="none">
              <a:solidFill>
                <a:schemeClr val="dk1"/>
              </a:solidFill>
              <a:latin typeface="Calibri"/>
              <a:ea typeface="Calibri"/>
              <a:cs typeface="Calibri"/>
              <a:sym typeface="Calibri"/>
            </a:endParaRPr>
          </a:p>
          <a:p>
            <a:pPr indent="-114300" lvl="0" marL="342900" marR="0" rtl="0" algn="l">
              <a:lnSpc>
                <a:spcPct val="100000"/>
              </a:lnSpc>
              <a:spcBef>
                <a:spcPts val="720"/>
              </a:spcBef>
              <a:spcAft>
                <a:spcPts val="0"/>
              </a:spcAft>
              <a:buClr>
                <a:schemeClr val="dk1"/>
              </a:buClr>
              <a:buSzPts val="3600"/>
              <a:buFont typeface="Arial"/>
              <a:buNone/>
            </a:pPr>
            <a:r>
              <a:t/>
            </a:r>
            <a:endParaRPr b="0" i="0" sz="3600" u="none">
              <a:solidFill>
                <a:schemeClr val="dk1"/>
              </a:solidFill>
              <a:latin typeface="Calibri"/>
              <a:ea typeface="Calibri"/>
              <a:cs typeface="Calibri"/>
              <a:sym typeface="Calibri"/>
            </a:endParaRPr>
          </a:p>
          <a:p>
            <a:pPr indent="-177800" lvl="0" marL="342900" marR="0" rtl="0" algn="l">
              <a:lnSpc>
                <a:spcPct val="100000"/>
              </a:lnSpc>
              <a:spcBef>
                <a:spcPts val="520"/>
              </a:spcBef>
              <a:spcAft>
                <a:spcPts val="0"/>
              </a:spcAft>
              <a:buClr>
                <a:schemeClr val="dk1"/>
              </a:buClr>
              <a:buSzPts val="2600"/>
              <a:buFont typeface="Arial"/>
              <a:buNone/>
            </a:pPr>
            <a:r>
              <a:t/>
            </a:r>
            <a:endParaRPr b="0" i="0" sz="2600" u="none">
              <a:solidFill>
                <a:schemeClr val="dk1"/>
              </a:solidFill>
              <a:latin typeface="Calibri"/>
              <a:ea typeface="Calibri"/>
              <a:cs typeface="Calibri"/>
              <a:sym typeface="Calibri"/>
            </a:endParaRPr>
          </a:p>
          <a:p>
            <a:pPr indent="-139700" lvl="0" marL="342900" marR="0" rtl="0" algn="l">
              <a:lnSpc>
                <a:spcPct val="100000"/>
              </a:lnSpc>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a:p>
            <a:pPr indent="-139700" lvl="0" marL="342900" marR="0" rtl="0" algn="l">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Some of the Root Causes of VAWG: </a:t>
            </a:r>
            <a:r>
              <a:rPr b="0" i="0" lang="en-US" sz="4000" u="none">
                <a:solidFill>
                  <a:schemeClr val="dk1"/>
                </a:solidFill>
                <a:latin typeface="Calibri"/>
                <a:ea typeface="Calibri"/>
                <a:cs typeface="Calibri"/>
                <a:sym typeface="Calibri"/>
              </a:rPr>
              <a:t>Cultural Beliefs and myths</a:t>
            </a:r>
            <a:endParaRPr/>
          </a:p>
        </p:txBody>
      </p:sp>
      <p:sp>
        <p:nvSpPr>
          <p:cNvPr id="189" name="Google Shape;189;p3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2200"/>
              <a:buFont typeface="Arial"/>
              <a:buChar char="•"/>
            </a:pPr>
            <a:r>
              <a:rPr b="1" i="0" lang="en-US" sz="2200" u="none">
                <a:solidFill>
                  <a:schemeClr val="dk1"/>
                </a:solidFill>
                <a:latin typeface="Calibri"/>
                <a:ea typeface="Calibri"/>
                <a:cs typeface="Calibri"/>
                <a:sym typeface="Calibri"/>
              </a:rPr>
              <a:t>Mythological, the violation of socially constructed dress codes </a:t>
            </a:r>
            <a:r>
              <a:rPr b="0" i="0" lang="en-US" sz="2200" u="none">
                <a:solidFill>
                  <a:schemeClr val="dk1"/>
                </a:solidFill>
                <a:latin typeface="Calibri"/>
                <a:ea typeface="Calibri"/>
                <a:cs typeface="Calibri"/>
                <a:sym typeface="Calibri"/>
              </a:rPr>
              <a:t>for the gender in a community is </a:t>
            </a:r>
            <a:r>
              <a:rPr b="1" i="0" lang="en-US" sz="2200" u="none">
                <a:solidFill>
                  <a:schemeClr val="dk1"/>
                </a:solidFill>
                <a:latin typeface="Calibri"/>
                <a:ea typeface="Calibri"/>
                <a:cs typeface="Calibri"/>
                <a:sym typeface="Calibri"/>
              </a:rPr>
              <a:t>seen as an act of provocation for the opposite gender to commit sexual violence due to lack of control over desires for sexual gratification on sight and in peculiar spaces</a:t>
            </a:r>
            <a:r>
              <a:rPr b="0" i="0" lang="en-US" sz="2200" u="none">
                <a:solidFill>
                  <a:schemeClr val="dk1"/>
                </a:solidFill>
                <a:latin typeface="Calibri"/>
                <a:ea typeface="Calibri"/>
                <a:cs typeface="Calibri"/>
                <a:sym typeface="Calibri"/>
              </a:rPr>
              <a:t> including work places and Churches, particularly in Sierra Leone urban and rural settings of late</a:t>
            </a:r>
            <a:r>
              <a:rPr b="1" i="0" lang="en-US" sz="2200" u="none">
                <a:solidFill>
                  <a:schemeClr val="dk1"/>
                </a:solidFill>
                <a:latin typeface="Calibri"/>
                <a:ea typeface="Calibri"/>
                <a:cs typeface="Calibri"/>
                <a:sym typeface="Calibri"/>
              </a:rPr>
              <a:t> </a:t>
            </a:r>
            <a:r>
              <a:rPr b="0" i="0" lang="en-US" sz="2200" u="none">
                <a:solidFill>
                  <a:schemeClr val="dk1"/>
                </a:solidFill>
                <a:latin typeface="Calibri"/>
                <a:ea typeface="Calibri"/>
                <a:cs typeface="Calibri"/>
                <a:sym typeface="Calibri"/>
              </a:rPr>
              <a:t>(</a:t>
            </a:r>
            <a:r>
              <a:rPr b="0" i="0" lang="en-US" sz="2200" u="sng">
                <a:solidFill>
                  <a:schemeClr val="hlink"/>
                </a:solidFill>
                <a:latin typeface="Calibri"/>
                <a:ea typeface="Calibri"/>
                <a:cs typeface="Calibri"/>
                <a:sym typeface="Calibri"/>
                <a:hlinkClick r:id="rId3"/>
              </a:rPr>
              <a:t>http://unilorin.edu.ng/publications/jekayinoluwa/22.%20and20Causes%20Original.htm</a:t>
            </a:r>
            <a:r>
              <a:rPr b="0" i="0" lang="en-US" sz="2200" u="none">
                <a:solidFill>
                  <a:schemeClr val="dk1"/>
                </a:solidFill>
                <a:latin typeface="Calibri"/>
                <a:ea typeface="Calibri"/>
                <a:cs typeface="Calibri"/>
                <a:sym typeface="Calibri"/>
              </a:rPr>
              <a:t> accessed 24/3/14</a:t>
            </a:r>
            <a:endParaRPr/>
          </a:p>
          <a:p>
            <a:pPr indent="-342900" lvl="0" marL="342900" marR="0" rtl="0" algn="l">
              <a:lnSpc>
                <a:spcPct val="80000"/>
              </a:lnSpc>
              <a:spcBef>
                <a:spcPts val="440"/>
              </a:spcBef>
              <a:spcAft>
                <a:spcPts val="0"/>
              </a:spcAft>
              <a:buClr>
                <a:schemeClr val="dk1"/>
              </a:buClr>
              <a:buSzPts val="2200"/>
              <a:buFont typeface="Arial"/>
              <a:buChar char="•"/>
            </a:pPr>
            <a:r>
              <a:rPr b="1" i="0" lang="en-US" sz="2200" u="none">
                <a:solidFill>
                  <a:schemeClr val="dk1"/>
                </a:solidFill>
                <a:latin typeface="Calibri"/>
                <a:ea typeface="Calibri"/>
                <a:cs typeface="Calibri"/>
                <a:sym typeface="Calibri"/>
              </a:rPr>
              <a:t>Challenge is to respect the diverse cultural heritage, while criminally exposing practices that violate universal human right standards </a:t>
            </a:r>
            <a:r>
              <a:rPr b="0" i="0" lang="en-US" sz="2200" u="none">
                <a:solidFill>
                  <a:schemeClr val="dk1"/>
                </a:solidFill>
                <a:latin typeface="Calibri"/>
                <a:ea typeface="Calibri"/>
                <a:cs typeface="Calibri"/>
                <a:sym typeface="Calibri"/>
              </a:rPr>
              <a:t>as reflected </a:t>
            </a:r>
            <a:r>
              <a:rPr b="1" i="0" lang="en-US" sz="2200" u="none">
                <a:solidFill>
                  <a:schemeClr val="dk1"/>
                </a:solidFill>
                <a:latin typeface="Calibri"/>
                <a:ea typeface="Calibri"/>
                <a:cs typeface="Calibri"/>
                <a:sym typeface="Calibri"/>
              </a:rPr>
              <a:t>in the recent related post-conflict legislations and institutional capacity building (including this workshop) efforts in Sierra Leone</a:t>
            </a:r>
            <a:r>
              <a:rPr b="0" i="0" lang="en-US" sz="2200" u="none">
                <a:solidFill>
                  <a:schemeClr val="dk1"/>
                </a:solidFill>
                <a:latin typeface="Calibri"/>
                <a:ea typeface="Calibri"/>
                <a:cs typeface="Calibri"/>
                <a:sym typeface="Calibri"/>
              </a:rPr>
              <a:t> (</a:t>
            </a:r>
            <a:r>
              <a:rPr b="0" i="0" lang="en-US" sz="2200" u="sng">
                <a:solidFill>
                  <a:schemeClr val="hlink"/>
                </a:solidFill>
                <a:latin typeface="Calibri"/>
                <a:ea typeface="Calibri"/>
                <a:cs typeface="Calibri"/>
                <a:sym typeface="Calibri"/>
                <a:hlinkClick r:id="rId4"/>
              </a:rPr>
              <a:t>http://www.gadnetwork.org.uk/the-violence-against-women/</a:t>
            </a:r>
            <a:r>
              <a:rPr b="0" i="0" lang="en-US" sz="2200" u="none">
                <a:solidFill>
                  <a:schemeClr val="dk1"/>
                </a:solidFill>
                <a:latin typeface="Calibri"/>
                <a:ea typeface="Calibri"/>
                <a:cs typeface="Calibri"/>
                <a:sym typeface="Calibri"/>
              </a:rPr>
              <a:t>).</a:t>
            </a:r>
            <a:endParaRPr/>
          </a:p>
          <a:p>
            <a:pPr indent="-222250" lvl="0" marL="342900" marR="0" rtl="0" algn="l">
              <a:lnSpc>
                <a:spcPct val="80000"/>
              </a:lnSpc>
              <a:spcBef>
                <a:spcPts val="380"/>
              </a:spcBef>
              <a:spcAft>
                <a:spcPts val="0"/>
              </a:spcAft>
              <a:buClr>
                <a:schemeClr val="dk1"/>
              </a:buClr>
              <a:buSzPts val="1900"/>
              <a:buFont typeface="Arial"/>
              <a:buNone/>
            </a:pPr>
            <a:r>
              <a:t/>
            </a:r>
            <a:endParaRPr b="1" i="0" sz="1900" u="none">
              <a:solidFill>
                <a:schemeClr val="dk1"/>
              </a:solidFill>
              <a:latin typeface="Calibri"/>
              <a:ea typeface="Calibri"/>
              <a:cs typeface="Calibri"/>
              <a:sym typeface="Calibri"/>
            </a:endParaRPr>
          </a:p>
          <a:p>
            <a:pPr indent="-247650" lvl="0" marL="342900" marR="0" rtl="0" algn="l">
              <a:lnSpc>
                <a:spcPct val="80000"/>
              </a:lnSpc>
              <a:spcBef>
                <a:spcPts val="300"/>
              </a:spcBef>
              <a:spcAft>
                <a:spcPts val="0"/>
              </a:spcAft>
              <a:buClr>
                <a:schemeClr val="dk1"/>
              </a:buClr>
              <a:buSzPts val="1500"/>
              <a:buFont typeface="Arial"/>
              <a:buNone/>
            </a:pPr>
            <a:r>
              <a:t/>
            </a:r>
            <a:endParaRPr b="1" i="0" sz="1500" u="none">
              <a:solidFill>
                <a:schemeClr val="dk1"/>
              </a:solidFill>
              <a:latin typeface="Calibri"/>
              <a:ea typeface="Calibri"/>
              <a:cs typeface="Calibri"/>
              <a:sym typeface="Calibri"/>
            </a:endParaRPr>
          </a:p>
          <a:p>
            <a:pPr indent="-285750" lvl="0" marL="342900" marR="0" rtl="0" algn="l">
              <a:lnSpc>
                <a:spcPct val="80000"/>
              </a:lnSpc>
              <a:spcBef>
                <a:spcPts val="180"/>
              </a:spcBef>
              <a:spcAft>
                <a:spcPts val="0"/>
              </a:spcAft>
              <a:buClr>
                <a:schemeClr val="dk1"/>
              </a:buClr>
              <a:buSzPts val="900"/>
              <a:buFont typeface="Arial"/>
              <a:buNone/>
            </a:pPr>
            <a:r>
              <a:t/>
            </a:r>
            <a:endParaRPr b="0" i="0" sz="900" u="none">
              <a:solidFill>
                <a:schemeClr val="dk1"/>
              </a:solidFill>
              <a:latin typeface="Calibri"/>
              <a:ea typeface="Calibri"/>
              <a:cs typeface="Calibri"/>
              <a:sym typeface="Calibri"/>
            </a:endParaRPr>
          </a:p>
          <a:p>
            <a:pPr indent="-215900" lvl="0" marL="342900" marR="0" rtl="0" algn="l">
              <a:lnSpc>
                <a:spcPct val="80000"/>
              </a:lnSpc>
              <a:spcBef>
                <a:spcPts val="400"/>
              </a:spcBef>
              <a:spcAft>
                <a:spcPts val="0"/>
              </a:spcAft>
              <a:buClr>
                <a:schemeClr val="dk1"/>
              </a:buClr>
              <a:buSzPts val="2000"/>
              <a:buFont typeface="Arial"/>
              <a:buNone/>
            </a:pPr>
            <a:r>
              <a:t/>
            </a:r>
            <a:endParaRPr b="0" i="0" sz="2000" u="none">
              <a:solidFill>
                <a:schemeClr val="dk1"/>
              </a:solidFill>
              <a:latin typeface="Calibri"/>
              <a:ea typeface="Calibri"/>
              <a:cs typeface="Calibri"/>
              <a:sym typeface="Calibri"/>
            </a:endParaRPr>
          </a:p>
          <a:p>
            <a:pPr indent="-254000" lvl="0" marL="342900" marR="0" rtl="0" algn="l">
              <a:lnSpc>
                <a:spcPct val="80000"/>
              </a:lnSpc>
              <a:spcBef>
                <a:spcPts val="280"/>
              </a:spcBef>
              <a:spcAft>
                <a:spcPts val="0"/>
              </a:spcAft>
              <a:buClr>
                <a:schemeClr val="dk1"/>
              </a:buClr>
              <a:buSzPts val="1400"/>
              <a:buFont typeface="Arial"/>
              <a:buNone/>
            </a:pPr>
            <a:r>
              <a:t/>
            </a:r>
            <a:endParaRPr b="0" i="0" sz="1400" u="none">
              <a:solidFill>
                <a:schemeClr val="dk1"/>
              </a:solidFill>
              <a:latin typeface="Calibri"/>
              <a:ea typeface="Calibri"/>
              <a:cs typeface="Calibri"/>
              <a:sym typeface="Calibri"/>
            </a:endParaRPr>
          </a:p>
          <a:p>
            <a:pPr indent="-228600" lvl="0" marL="342900" marR="0" rtl="0" algn="l">
              <a:lnSpc>
                <a:spcPct val="80000"/>
              </a:lnSpc>
              <a:spcBef>
                <a:spcPts val="360"/>
              </a:spcBef>
              <a:spcAft>
                <a:spcPts val="0"/>
              </a:spcAft>
              <a:buClr>
                <a:schemeClr val="dk1"/>
              </a:buClr>
              <a:buSzPts val="1800"/>
              <a:buFont typeface="Arial"/>
              <a:buNone/>
            </a:pPr>
            <a:r>
              <a:t/>
            </a:r>
            <a:endParaRPr b="1" i="0" sz="1800" u="none">
              <a:solidFill>
                <a:schemeClr val="dk1"/>
              </a:solidFill>
              <a:latin typeface="Calibri"/>
              <a:ea typeface="Calibri"/>
              <a:cs typeface="Calibri"/>
              <a:sym typeface="Calibri"/>
            </a:endParaRPr>
          </a:p>
          <a:p>
            <a:pPr indent="-228600" lvl="0" marL="342900" marR="0" rtl="0" algn="l">
              <a:spcBef>
                <a:spcPts val="360"/>
              </a:spcBef>
              <a:spcAft>
                <a:spcPts val="0"/>
              </a:spcAft>
              <a:buClr>
                <a:schemeClr val="dk1"/>
              </a:buClr>
              <a:buSzPts val="1800"/>
              <a:buFont typeface="Arial"/>
              <a:buNone/>
            </a:pPr>
            <a:r>
              <a:t/>
            </a:r>
            <a:endParaRPr b="1" i="0" sz="1800" u="none">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3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Some of the Root Causes of VAWG: </a:t>
            </a:r>
            <a:r>
              <a:rPr b="0" i="0" lang="en-US" sz="4000" u="none">
                <a:solidFill>
                  <a:schemeClr val="dk1"/>
                </a:solidFill>
                <a:latin typeface="Calibri"/>
                <a:ea typeface="Calibri"/>
                <a:cs typeface="Calibri"/>
                <a:sym typeface="Calibri"/>
              </a:rPr>
              <a:t>Parental Violence</a:t>
            </a:r>
            <a:endParaRPr/>
          </a:p>
        </p:txBody>
      </p:sp>
      <p:sp>
        <p:nvSpPr>
          <p:cNvPr id="195" name="Google Shape;195;p3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700"/>
              <a:buFont typeface="Arial"/>
              <a:buChar char="•"/>
            </a:pPr>
            <a:r>
              <a:rPr b="1" i="0" lang="en-US" sz="3700" u="none">
                <a:solidFill>
                  <a:schemeClr val="dk1"/>
                </a:solidFill>
                <a:latin typeface="Calibri"/>
                <a:ea typeface="Calibri"/>
                <a:cs typeface="Calibri"/>
                <a:sym typeface="Calibri"/>
              </a:rPr>
              <a:t>Witnessing</a:t>
            </a:r>
            <a:r>
              <a:rPr b="0" i="0" lang="en-US" sz="3700" u="none">
                <a:solidFill>
                  <a:schemeClr val="dk1"/>
                </a:solidFill>
                <a:latin typeface="Calibri"/>
                <a:ea typeface="Calibri"/>
                <a:cs typeface="Calibri"/>
                <a:sym typeface="Calibri"/>
              </a:rPr>
              <a:t> parental domestic violence </a:t>
            </a:r>
            <a:r>
              <a:rPr b="1" i="0" lang="en-US" sz="3700" u="none">
                <a:solidFill>
                  <a:schemeClr val="dk1"/>
                </a:solidFill>
                <a:latin typeface="Calibri"/>
                <a:ea typeface="Calibri"/>
                <a:cs typeface="Calibri"/>
                <a:sym typeface="Calibri"/>
              </a:rPr>
              <a:t>has emerged as the strongest predictor of perpetration of violence in young people’s own intimate relationships</a:t>
            </a:r>
            <a:r>
              <a:rPr b="0" i="0" lang="en-US" sz="3700" u="none">
                <a:solidFill>
                  <a:schemeClr val="dk1"/>
                </a:solidFill>
                <a:latin typeface="Calibri"/>
                <a:ea typeface="Calibri"/>
                <a:cs typeface="Calibri"/>
                <a:sym typeface="Calibri"/>
              </a:rPr>
              <a:t> (Raman, 2011; http://www.who.int/mediacentre/factsheets/fs239/en/  accessed on 24/3/14).</a:t>
            </a:r>
            <a:endParaRPr/>
          </a:p>
          <a:p>
            <a:pPr indent="-152400" lvl="0" marL="342900" marR="0" rtl="0" algn="l">
              <a:lnSpc>
                <a:spcPct val="100000"/>
              </a:lnSpc>
              <a:spcBef>
                <a:spcPts val="600"/>
              </a:spcBef>
              <a:spcAft>
                <a:spcPts val="0"/>
              </a:spcAft>
              <a:buClr>
                <a:schemeClr val="dk1"/>
              </a:buClr>
              <a:buSzPts val="3000"/>
              <a:buFont typeface="Arial"/>
              <a:buNone/>
            </a:pPr>
            <a:r>
              <a:t/>
            </a:r>
            <a:endParaRPr b="0" i="0" sz="3000" u="none">
              <a:solidFill>
                <a:schemeClr val="dk1"/>
              </a:solidFill>
              <a:latin typeface="Calibri"/>
              <a:ea typeface="Calibri"/>
              <a:cs typeface="Calibri"/>
              <a:sym typeface="Calibri"/>
            </a:endParaRPr>
          </a:p>
          <a:p>
            <a:pPr indent="-146050" lvl="0" marL="342900" marR="0" rtl="0" algn="l">
              <a:lnSpc>
                <a:spcPct val="100000"/>
              </a:lnSpc>
              <a:spcBef>
                <a:spcPts val="620"/>
              </a:spcBef>
              <a:spcAft>
                <a:spcPts val="0"/>
              </a:spcAft>
              <a:buClr>
                <a:schemeClr val="dk1"/>
              </a:buClr>
              <a:buSzPts val="3100"/>
              <a:buFont typeface="Arial"/>
              <a:buNone/>
            </a:pPr>
            <a:r>
              <a:t/>
            </a:r>
            <a:endParaRPr b="1" i="0" sz="3100" u="none">
              <a:solidFill>
                <a:schemeClr val="dk1"/>
              </a:solidFill>
              <a:latin typeface="Calibri"/>
              <a:ea typeface="Calibri"/>
              <a:cs typeface="Calibri"/>
              <a:sym typeface="Calibri"/>
            </a:endParaRPr>
          </a:p>
          <a:p>
            <a:pPr indent="-177800" lvl="0" marL="342900" marR="0" rtl="0" algn="l">
              <a:lnSpc>
                <a:spcPct val="100000"/>
              </a:lnSpc>
              <a:spcBef>
                <a:spcPts val="520"/>
              </a:spcBef>
              <a:spcAft>
                <a:spcPts val="0"/>
              </a:spcAft>
              <a:buClr>
                <a:schemeClr val="dk1"/>
              </a:buClr>
              <a:buSzPts val="2600"/>
              <a:buFont typeface="Arial"/>
              <a:buNone/>
            </a:pPr>
            <a:r>
              <a:t/>
            </a:r>
            <a:endParaRPr b="1" i="0" sz="2600" u="none">
              <a:solidFill>
                <a:schemeClr val="dk1"/>
              </a:solidFill>
              <a:latin typeface="Calibri"/>
              <a:ea typeface="Calibri"/>
              <a:cs typeface="Calibri"/>
              <a:sym typeface="Calibri"/>
            </a:endParaRPr>
          </a:p>
          <a:p>
            <a:pPr indent="-241300" lvl="0" marL="342900" marR="0" rtl="0" algn="l">
              <a:lnSpc>
                <a:spcPct val="100000"/>
              </a:lnSpc>
              <a:spcBef>
                <a:spcPts val="320"/>
              </a:spcBef>
              <a:spcAft>
                <a:spcPts val="0"/>
              </a:spcAft>
              <a:buClr>
                <a:schemeClr val="dk1"/>
              </a:buClr>
              <a:buSzPts val="1600"/>
              <a:buFont typeface="Arial"/>
              <a:buNone/>
            </a:pPr>
            <a:r>
              <a:t/>
            </a:r>
            <a:endParaRPr b="0" i="0" sz="1600" u="none">
              <a:solidFill>
                <a:schemeClr val="dk1"/>
              </a:solidFill>
              <a:latin typeface="Calibri"/>
              <a:ea typeface="Calibri"/>
              <a:cs typeface="Calibri"/>
              <a:sym typeface="Calibri"/>
            </a:endParaRPr>
          </a:p>
          <a:p>
            <a:pPr indent="-133350" lvl="0" marL="342900" marR="0" rtl="0" algn="l">
              <a:lnSpc>
                <a:spcPct val="100000"/>
              </a:lnSpc>
              <a:spcBef>
                <a:spcPts val="660"/>
              </a:spcBef>
              <a:spcAft>
                <a:spcPts val="0"/>
              </a:spcAft>
              <a:buClr>
                <a:schemeClr val="dk1"/>
              </a:buClr>
              <a:buSzPts val="3300"/>
              <a:buFont typeface="Arial"/>
              <a:buNone/>
            </a:pPr>
            <a:r>
              <a:t/>
            </a:r>
            <a:endParaRPr b="0" i="0" sz="3300" u="none">
              <a:solidFill>
                <a:schemeClr val="dk1"/>
              </a:solidFill>
              <a:latin typeface="Calibri"/>
              <a:ea typeface="Calibri"/>
              <a:cs typeface="Calibri"/>
              <a:sym typeface="Calibri"/>
            </a:endParaRPr>
          </a:p>
          <a:p>
            <a:pPr indent="-190500" lvl="0" marL="342900" marR="0" rtl="0" algn="l">
              <a:lnSpc>
                <a:spcPct val="100000"/>
              </a:lnSpc>
              <a:spcBef>
                <a:spcPts val="480"/>
              </a:spcBef>
              <a:spcAft>
                <a:spcPts val="0"/>
              </a:spcAft>
              <a:buClr>
                <a:schemeClr val="dk1"/>
              </a:buClr>
              <a:buSzPts val="2400"/>
              <a:buFont typeface="Arial"/>
              <a:buNone/>
            </a:pPr>
            <a:r>
              <a:t/>
            </a:r>
            <a:endParaRPr b="0" i="0" sz="2400" u="none">
              <a:solidFill>
                <a:schemeClr val="dk1"/>
              </a:solidFill>
              <a:latin typeface="Calibri"/>
              <a:ea typeface="Calibri"/>
              <a:cs typeface="Calibri"/>
              <a:sym typeface="Calibri"/>
            </a:endParaRPr>
          </a:p>
          <a:p>
            <a:pPr indent="-152400" lvl="0" marL="342900" marR="0" rtl="0" algn="l">
              <a:lnSpc>
                <a:spcPct val="100000"/>
              </a:lnSpc>
              <a:spcBef>
                <a:spcPts val="600"/>
              </a:spcBef>
              <a:spcAft>
                <a:spcPts val="0"/>
              </a:spcAft>
              <a:buClr>
                <a:schemeClr val="dk1"/>
              </a:buClr>
              <a:buSzPts val="3000"/>
              <a:buFont typeface="Arial"/>
              <a:buNone/>
            </a:pPr>
            <a:r>
              <a:t/>
            </a:r>
            <a:endParaRPr b="1" i="0" sz="3000" u="none">
              <a:solidFill>
                <a:schemeClr val="dk1"/>
              </a:solidFill>
              <a:latin typeface="Calibri"/>
              <a:ea typeface="Calibri"/>
              <a:cs typeface="Calibri"/>
              <a:sym typeface="Calibri"/>
            </a:endParaRPr>
          </a:p>
          <a:p>
            <a:pPr indent="-152400" lvl="0" marL="342900" marR="0" rtl="0" algn="l">
              <a:spcBef>
                <a:spcPts val="600"/>
              </a:spcBef>
              <a:spcAft>
                <a:spcPts val="0"/>
              </a:spcAft>
              <a:buClr>
                <a:schemeClr val="dk1"/>
              </a:buClr>
              <a:buSzPts val="3000"/>
              <a:buFont typeface="Arial"/>
              <a:buNone/>
            </a:pPr>
            <a:r>
              <a:t/>
            </a:r>
            <a:endParaRPr b="1" i="0" sz="3000" u="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3600"/>
              <a:buFont typeface="Calibri"/>
              <a:buNone/>
            </a:pPr>
            <a:r>
              <a:rPr b="1" i="0" lang="en-US" sz="3600" u="none">
                <a:solidFill>
                  <a:schemeClr val="dk1"/>
                </a:solidFill>
                <a:latin typeface="Calibri"/>
                <a:ea typeface="Calibri"/>
                <a:cs typeface="Calibri"/>
                <a:sym typeface="Calibri"/>
              </a:rPr>
              <a:t>SHORT PRESENTATION ON VIOLENCE AGAINST WOMEN AND GIRLS</a:t>
            </a:r>
            <a:endParaRPr/>
          </a:p>
        </p:txBody>
      </p:sp>
      <p:sp>
        <p:nvSpPr>
          <p:cNvPr id="91" name="Google Shape;91;p1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rgbClr val="898989"/>
              </a:buClr>
              <a:buSzPts val="3000"/>
              <a:buNone/>
            </a:pPr>
            <a:r>
              <a:rPr b="0" i="0" lang="en-US" sz="3000" u="none">
                <a:solidFill>
                  <a:srgbClr val="898989"/>
                </a:solidFill>
                <a:latin typeface="Calibri"/>
                <a:ea typeface="Calibri"/>
                <a:cs typeface="Calibri"/>
                <a:sym typeface="Calibri"/>
              </a:rPr>
              <a:t>SOME OF THE ROOT CAUSES  of VAWG</a:t>
            </a:r>
            <a:endParaRPr/>
          </a:p>
          <a:p>
            <a:pPr indent="0" lvl="0" marL="0" rtl="0" algn="ctr">
              <a:lnSpc>
                <a:spcPct val="100000"/>
              </a:lnSpc>
              <a:spcBef>
                <a:spcPts val="600"/>
              </a:spcBef>
              <a:spcAft>
                <a:spcPts val="0"/>
              </a:spcAft>
              <a:buClr>
                <a:srgbClr val="898989"/>
              </a:buClr>
              <a:buSzPts val="3000"/>
              <a:buNone/>
            </a:pPr>
            <a:r>
              <a:rPr b="0" i="0" lang="en-US" sz="3000" u="none">
                <a:solidFill>
                  <a:srgbClr val="898989"/>
                </a:solidFill>
                <a:latin typeface="Calibri"/>
                <a:ea typeface="Calibri"/>
                <a:cs typeface="Calibri"/>
                <a:sym typeface="Calibri"/>
              </a:rPr>
              <a:t>By</a:t>
            </a:r>
            <a:endParaRPr/>
          </a:p>
          <a:p>
            <a:pPr indent="0" lvl="0" marL="0" rtl="0" algn="ctr">
              <a:lnSpc>
                <a:spcPct val="100000"/>
              </a:lnSpc>
              <a:spcBef>
                <a:spcPts val="600"/>
              </a:spcBef>
              <a:spcAft>
                <a:spcPts val="0"/>
              </a:spcAft>
              <a:buClr>
                <a:srgbClr val="898989"/>
              </a:buClr>
              <a:buSzPts val="3000"/>
              <a:buNone/>
            </a:pPr>
            <a:r>
              <a:rPr b="0" i="0" lang="en-US" sz="3000" u="none">
                <a:solidFill>
                  <a:srgbClr val="898989"/>
                </a:solidFill>
                <a:latin typeface="Calibri"/>
                <a:ea typeface="Calibri"/>
                <a:cs typeface="Calibri"/>
                <a:sym typeface="Calibri"/>
              </a:rPr>
              <a:t>Thomas R.A.Winnebah, Njala University</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Some of the Root Causes of VAWG: </a:t>
            </a:r>
            <a:r>
              <a:rPr b="0" i="0" lang="en-US" sz="4000" u="none">
                <a:solidFill>
                  <a:schemeClr val="dk1"/>
                </a:solidFill>
                <a:latin typeface="Calibri"/>
                <a:ea typeface="Calibri"/>
                <a:cs typeface="Calibri"/>
                <a:sym typeface="Calibri"/>
              </a:rPr>
              <a:t>Changing lifestyles</a:t>
            </a:r>
            <a:endParaRPr/>
          </a:p>
        </p:txBody>
      </p:sp>
      <p:sp>
        <p:nvSpPr>
          <p:cNvPr id="201" name="Google Shape;201;p3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4000"/>
              <a:buFont typeface="Arial"/>
              <a:buChar char="•"/>
            </a:pPr>
            <a:r>
              <a:rPr b="1" i="0" lang="en-US" sz="4000" u="none">
                <a:solidFill>
                  <a:schemeClr val="dk1"/>
                </a:solidFill>
                <a:latin typeface="Calibri"/>
                <a:ea typeface="Calibri"/>
                <a:cs typeface="Calibri"/>
                <a:sym typeface="Calibri"/>
              </a:rPr>
              <a:t>In appropriate use</a:t>
            </a:r>
            <a:r>
              <a:rPr b="0" i="0" lang="en-US" sz="4000" u="none">
                <a:solidFill>
                  <a:schemeClr val="dk1"/>
                </a:solidFill>
                <a:latin typeface="Calibri"/>
                <a:ea typeface="Calibri"/>
                <a:cs typeface="Calibri"/>
                <a:sym typeface="Calibri"/>
              </a:rPr>
              <a:t> of </a:t>
            </a:r>
            <a:r>
              <a:rPr b="0" i="0" lang="en-US" sz="4000" u="sng">
                <a:solidFill>
                  <a:schemeClr val="dk1"/>
                </a:solidFill>
                <a:latin typeface="Calibri"/>
                <a:ea typeface="Calibri"/>
                <a:cs typeface="Calibri"/>
                <a:sym typeface="Calibri"/>
              </a:rPr>
              <a:t>Mobile phones or going to restaurant or drug-abuse</a:t>
            </a:r>
            <a:r>
              <a:rPr b="0" i="0" lang="en-US" sz="4000" u="none">
                <a:solidFill>
                  <a:schemeClr val="dk1"/>
                </a:solidFill>
                <a:latin typeface="Calibri"/>
                <a:ea typeface="Calibri"/>
                <a:cs typeface="Calibri"/>
                <a:sym typeface="Calibri"/>
              </a:rPr>
              <a:t> </a:t>
            </a:r>
            <a:r>
              <a:rPr b="0" i="0" lang="en-US" sz="4000" u="sng">
                <a:solidFill>
                  <a:schemeClr val="dk1"/>
                </a:solidFill>
                <a:latin typeface="Calibri"/>
                <a:ea typeface="Calibri"/>
                <a:cs typeface="Calibri"/>
                <a:sym typeface="Calibri"/>
              </a:rPr>
              <a:t>tends to trigger violence against the gender</a:t>
            </a:r>
            <a:r>
              <a:rPr b="0" i="0" lang="en-US" sz="4000" u="none">
                <a:solidFill>
                  <a:schemeClr val="dk1"/>
                </a:solidFill>
                <a:latin typeface="Calibri"/>
                <a:ea typeface="Calibri"/>
                <a:cs typeface="Calibri"/>
                <a:sym typeface="Calibri"/>
              </a:rPr>
              <a:t>, particularly women and girls in contemporary Sierra Leone </a:t>
            </a:r>
            <a:r>
              <a:rPr b="0" i="0" lang="en-US" sz="2100" u="none">
                <a:solidFill>
                  <a:schemeClr val="dk1"/>
                </a:solidFill>
                <a:latin typeface="Calibri"/>
                <a:ea typeface="Calibri"/>
                <a:cs typeface="Calibri"/>
                <a:sym typeface="Calibri"/>
              </a:rPr>
              <a:t>(</a:t>
            </a:r>
            <a:r>
              <a:rPr b="0" i="0" lang="en-US" sz="2100" u="sng">
                <a:solidFill>
                  <a:schemeClr val="hlink"/>
                </a:solidFill>
                <a:latin typeface="Calibri"/>
                <a:ea typeface="Calibri"/>
                <a:cs typeface="Calibri"/>
                <a:sym typeface="Calibri"/>
                <a:hlinkClick r:id="rId3"/>
              </a:rPr>
              <a:t>http://www.manipurtimes.com/news-article/the-peoples-chronicle-news/item/7412-drug-abuse-the-root-cause-of-crime-against-women-and-children accessed on 24/3/14</a:t>
            </a:r>
            <a:r>
              <a:rPr b="0" i="0" lang="en-US" sz="2100" u="none">
                <a:solidFill>
                  <a:schemeClr val="dk1"/>
                </a:solidFill>
                <a:latin typeface="Calibri"/>
                <a:ea typeface="Calibri"/>
                <a:cs typeface="Calibri"/>
                <a:sym typeface="Calibri"/>
              </a:rPr>
              <a:t>).</a:t>
            </a:r>
            <a:endParaRPr/>
          </a:p>
          <a:p>
            <a:pPr indent="-88900" lvl="0" marL="342900" marR="0" rtl="0" algn="l">
              <a:lnSpc>
                <a:spcPct val="100000"/>
              </a:lnSpc>
              <a:spcBef>
                <a:spcPts val="800"/>
              </a:spcBef>
              <a:spcAft>
                <a:spcPts val="0"/>
              </a:spcAft>
              <a:buClr>
                <a:schemeClr val="dk1"/>
              </a:buClr>
              <a:buSzPts val="4000"/>
              <a:buFont typeface="Arial"/>
              <a:buNone/>
            </a:pPr>
            <a:r>
              <a:t/>
            </a:r>
            <a:endParaRPr b="0" i="0" sz="4000" u="none">
              <a:solidFill>
                <a:schemeClr val="dk1"/>
              </a:solidFill>
              <a:latin typeface="Calibri"/>
              <a:ea typeface="Calibri"/>
              <a:cs typeface="Calibri"/>
              <a:sym typeface="Calibri"/>
            </a:endParaRPr>
          </a:p>
          <a:p>
            <a:pPr indent="-88900" lvl="0" marL="342900" marR="0" rtl="0" algn="l">
              <a:lnSpc>
                <a:spcPct val="100000"/>
              </a:lnSpc>
              <a:spcBef>
                <a:spcPts val="800"/>
              </a:spcBef>
              <a:spcAft>
                <a:spcPts val="0"/>
              </a:spcAft>
              <a:buClr>
                <a:schemeClr val="dk1"/>
              </a:buClr>
              <a:buSzPts val="4000"/>
              <a:buFont typeface="Arial"/>
              <a:buNone/>
            </a:pPr>
            <a:r>
              <a:t/>
            </a:r>
            <a:endParaRPr b="0" i="0" sz="4000" u="none">
              <a:solidFill>
                <a:schemeClr val="dk1"/>
              </a:solidFill>
              <a:latin typeface="Calibri"/>
              <a:ea typeface="Calibri"/>
              <a:cs typeface="Calibri"/>
              <a:sym typeface="Calibri"/>
            </a:endParaRPr>
          </a:p>
          <a:p>
            <a:pPr indent="-139700" lvl="0" marL="342900" marR="0" rtl="0" algn="l">
              <a:lnSpc>
                <a:spcPct val="100000"/>
              </a:lnSpc>
              <a:spcBef>
                <a:spcPts val="640"/>
              </a:spcBef>
              <a:spcAft>
                <a:spcPts val="0"/>
              </a:spcAft>
              <a:buClr>
                <a:schemeClr val="dk1"/>
              </a:buClr>
              <a:buSzPts val="3200"/>
              <a:buFont typeface="Arial"/>
              <a:buNone/>
            </a:pPr>
            <a:r>
              <a:t/>
            </a:r>
            <a:endParaRPr b="0" i="0" sz="3200" u="none">
              <a:solidFill>
                <a:schemeClr val="dk1"/>
              </a:solidFill>
              <a:latin typeface="Calibri"/>
              <a:ea typeface="Calibri"/>
              <a:cs typeface="Calibri"/>
              <a:sym typeface="Calibri"/>
            </a:endParaRPr>
          </a:p>
          <a:p>
            <a:pPr indent="-127000" lvl="0" marL="342900" marR="0" rtl="0" algn="l">
              <a:lnSpc>
                <a:spcPct val="100000"/>
              </a:lnSpc>
              <a:spcBef>
                <a:spcPts val="680"/>
              </a:spcBef>
              <a:spcAft>
                <a:spcPts val="0"/>
              </a:spcAft>
              <a:buClr>
                <a:schemeClr val="dk1"/>
              </a:buClr>
              <a:buSzPts val="3400"/>
              <a:buFont typeface="Arial"/>
              <a:buNone/>
            </a:pPr>
            <a:r>
              <a:t/>
            </a:r>
            <a:endParaRPr b="1" i="0" sz="3400" u="none">
              <a:solidFill>
                <a:schemeClr val="dk1"/>
              </a:solidFill>
              <a:latin typeface="Calibri"/>
              <a:ea typeface="Calibri"/>
              <a:cs typeface="Calibri"/>
              <a:sym typeface="Calibri"/>
            </a:endParaRPr>
          </a:p>
          <a:p>
            <a:pPr indent="-165100" lvl="0" marL="342900" marR="0" rtl="0" algn="l">
              <a:lnSpc>
                <a:spcPct val="100000"/>
              </a:lnSpc>
              <a:spcBef>
                <a:spcPts val="560"/>
              </a:spcBef>
              <a:spcAft>
                <a:spcPts val="0"/>
              </a:spcAft>
              <a:buClr>
                <a:schemeClr val="dk1"/>
              </a:buClr>
              <a:buSzPts val="2800"/>
              <a:buFont typeface="Arial"/>
              <a:buNone/>
            </a:pPr>
            <a:r>
              <a:t/>
            </a:r>
            <a:endParaRPr b="1" i="0" sz="2800" u="none">
              <a:solidFill>
                <a:schemeClr val="dk1"/>
              </a:solidFill>
              <a:latin typeface="Calibri"/>
              <a:ea typeface="Calibri"/>
              <a:cs typeface="Calibri"/>
              <a:sym typeface="Calibri"/>
            </a:endParaRPr>
          </a:p>
          <a:p>
            <a:pPr indent="-234950" lvl="0" marL="342900" marR="0" rtl="0" algn="l">
              <a:lnSpc>
                <a:spcPct val="100000"/>
              </a:lnSpc>
              <a:spcBef>
                <a:spcPts val="340"/>
              </a:spcBef>
              <a:spcAft>
                <a:spcPts val="0"/>
              </a:spcAft>
              <a:buClr>
                <a:schemeClr val="dk1"/>
              </a:buClr>
              <a:buSzPts val="1700"/>
              <a:buFont typeface="Arial"/>
              <a:buNone/>
            </a:pPr>
            <a:r>
              <a:t/>
            </a:r>
            <a:endParaRPr b="0" i="0" sz="1700" u="none">
              <a:solidFill>
                <a:schemeClr val="dk1"/>
              </a:solidFill>
              <a:latin typeface="Calibri"/>
              <a:ea typeface="Calibri"/>
              <a:cs typeface="Calibri"/>
              <a:sym typeface="Calibri"/>
            </a:endParaRPr>
          </a:p>
          <a:p>
            <a:pPr indent="-114300" lvl="0" marL="342900" marR="0" rtl="0" algn="l">
              <a:lnSpc>
                <a:spcPct val="100000"/>
              </a:lnSpc>
              <a:spcBef>
                <a:spcPts val="720"/>
              </a:spcBef>
              <a:spcAft>
                <a:spcPts val="0"/>
              </a:spcAft>
              <a:buClr>
                <a:schemeClr val="dk1"/>
              </a:buClr>
              <a:buSzPts val="3600"/>
              <a:buFont typeface="Arial"/>
              <a:buNone/>
            </a:pPr>
            <a:r>
              <a:t/>
            </a:r>
            <a:endParaRPr b="0" i="0" sz="3600" u="none">
              <a:solidFill>
                <a:schemeClr val="dk1"/>
              </a:solidFill>
              <a:latin typeface="Calibri"/>
              <a:ea typeface="Calibri"/>
              <a:cs typeface="Calibri"/>
              <a:sym typeface="Calibri"/>
            </a:endParaRPr>
          </a:p>
          <a:p>
            <a:pPr indent="-177800" lvl="0" marL="342900" marR="0" rtl="0" algn="l">
              <a:lnSpc>
                <a:spcPct val="100000"/>
              </a:lnSpc>
              <a:spcBef>
                <a:spcPts val="520"/>
              </a:spcBef>
              <a:spcAft>
                <a:spcPts val="0"/>
              </a:spcAft>
              <a:buClr>
                <a:schemeClr val="dk1"/>
              </a:buClr>
              <a:buSzPts val="2600"/>
              <a:buFont typeface="Arial"/>
              <a:buNone/>
            </a:pPr>
            <a:r>
              <a:t/>
            </a:r>
            <a:endParaRPr b="0" i="0" sz="2600" u="none">
              <a:solidFill>
                <a:schemeClr val="dk1"/>
              </a:solidFill>
              <a:latin typeface="Calibri"/>
              <a:ea typeface="Calibri"/>
              <a:cs typeface="Calibri"/>
              <a:sym typeface="Calibri"/>
            </a:endParaRPr>
          </a:p>
          <a:p>
            <a:pPr indent="-139700" lvl="0" marL="342900" marR="0" rtl="0" algn="l">
              <a:lnSpc>
                <a:spcPct val="100000"/>
              </a:lnSpc>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a:p>
            <a:pPr indent="-139700" lvl="0" marL="342900" marR="0" rtl="0" algn="l">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Some of the Root Causes of VAWG: </a:t>
            </a:r>
            <a:r>
              <a:rPr b="0" i="0" lang="en-US" sz="4000" u="none">
                <a:solidFill>
                  <a:schemeClr val="dk1"/>
                </a:solidFill>
                <a:latin typeface="Calibri"/>
                <a:ea typeface="Calibri"/>
                <a:cs typeface="Calibri"/>
                <a:sym typeface="Calibri"/>
              </a:rPr>
              <a:t>Weak legal systems for sexual violence</a:t>
            </a:r>
            <a:endParaRPr/>
          </a:p>
        </p:txBody>
      </p:sp>
      <p:sp>
        <p:nvSpPr>
          <p:cNvPr id="207" name="Google Shape;207;p3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3700"/>
              <a:buFont typeface="Arial"/>
              <a:buChar char="•"/>
            </a:pPr>
            <a:r>
              <a:rPr b="0" i="0" lang="en-US" sz="3700" u="none">
                <a:solidFill>
                  <a:schemeClr val="dk1"/>
                </a:solidFill>
                <a:latin typeface="Calibri"/>
                <a:ea typeface="Calibri"/>
                <a:cs typeface="Calibri"/>
                <a:sym typeface="Calibri"/>
              </a:rPr>
              <a:t>There has been long-term existence of unrepealed strict divorce laws making women unable to escape violent situations in some countries </a:t>
            </a:r>
            <a:r>
              <a:rPr b="0" i="0" lang="en-US" sz="800" u="none">
                <a:solidFill>
                  <a:schemeClr val="dk1"/>
                </a:solidFill>
                <a:latin typeface="Calibri"/>
                <a:ea typeface="Calibri"/>
                <a:cs typeface="Calibri"/>
                <a:sym typeface="Calibri"/>
              </a:rPr>
              <a:t>(http://www.who.int/mediacentre/factsheets/fs239/en/  accessed on 24/3/14; http://worldsavvymonitor.wordpress.com/2009/10/23/violence-against-women-in-times-of-war-a-look-at-root-causes/  accessed on 24/3/14). </a:t>
            </a:r>
            <a:r>
              <a:rPr b="0" i="0" lang="en-US" sz="1000" u="none">
                <a:solidFill>
                  <a:schemeClr val="dk1"/>
                </a:solidFill>
                <a:latin typeface="Calibri"/>
                <a:ea typeface="Calibri"/>
                <a:cs typeface="Calibri"/>
                <a:sym typeface="Calibri"/>
              </a:rPr>
              <a:t> </a:t>
            </a:r>
            <a:endParaRPr/>
          </a:p>
          <a:p>
            <a:pPr indent="-342900" lvl="0" marL="342900" marR="0" rtl="0" algn="l">
              <a:lnSpc>
                <a:spcPct val="80000"/>
              </a:lnSpc>
              <a:spcBef>
                <a:spcPts val="560"/>
              </a:spcBef>
              <a:spcAft>
                <a:spcPts val="0"/>
              </a:spcAft>
              <a:buClr>
                <a:schemeClr val="dk1"/>
              </a:buClr>
              <a:buSzPts val="2800"/>
              <a:buFont typeface="Arial"/>
              <a:buChar char="•"/>
            </a:pPr>
            <a:r>
              <a:rPr b="1" i="0" lang="en-US" sz="2800" u="none">
                <a:solidFill>
                  <a:schemeClr val="dk1"/>
                </a:solidFill>
                <a:latin typeface="Calibri"/>
                <a:ea typeface="Calibri"/>
                <a:cs typeface="Calibri"/>
                <a:sym typeface="Calibri"/>
              </a:rPr>
              <a:t>For instance, in the United Kingdom, the law supported the right of men to control their wives by force with guidance on the size and length of instrument used to enforce their dominance and control over their spouse  (hence some level of protection from physical abuse) up to the 19</a:t>
            </a:r>
            <a:r>
              <a:rPr b="1" baseline="30000" i="0" lang="en-US" sz="2800" u="none">
                <a:solidFill>
                  <a:schemeClr val="dk1"/>
                </a:solidFill>
                <a:latin typeface="Calibri"/>
                <a:ea typeface="Calibri"/>
                <a:cs typeface="Calibri"/>
                <a:sym typeface="Calibri"/>
              </a:rPr>
              <a:t>th</a:t>
            </a:r>
            <a:r>
              <a:rPr b="1" i="0" lang="en-US" sz="2800" u="none">
                <a:solidFill>
                  <a:schemeClr val="dk1"/>
                </a:solidFill>
                <a:latin typeface="Calibri"/>
                <a:ea typeface="Calibri"/>
                <a:cs typeface="Calibri"/>
                <a:sym typeface="Calibri"/>
              </a:rPr>
              <a:t> Century</a:t>
            </a:r>
            <a:r>
              <a:rPr b="1" i="0" lang="en-US" sz="1000" u="none">
                <a:solidFill>
                  <a:schemeClr val="dk1"/>
                </a:solidFill>
                <a:latin typeface="Calibri"/>
                <a:ea typeface="Calibri"/>
                <a:cs typeface="Calibri"/>
                <a:sym typeface="Calibri"/>
              </a:rPr>
              <a:t> </a:t>
            </a:r>
            <a:r>
              <a:rPr b="0" i="0" lang="en-US" sz="1000" u="none">
                <a:solidFill>
                  <a:schemeClr val="dk1"/>
                </a:solidFill>
                <a:latin typeface="Calibri"/>
                <a:ea typeface="Calibri"/>
                <a:cs typeface="Calibri"/>
                <a:sym typeface="Calibri"/>
              </a:rPr>
              <a:t>(</a:t>
            </a:r>
            <a:r>
              <a:rPr b="0" i="0" lang="en-US" sz="1000" u="sng">
                <a:solidFill>
                  <a:schemeClr val="hlink"/>
                </a:solidFill>
                <a:latin typeface="Calibri"/>
                <a:ea typeface="Calibri"/>
                <a:cs typeface="Calibri"/>
                <a:sym typeface="Calibri"/>
                <a:hlinkClick r:id="rId3"/>
              </a:rPr>
              <a:t>http://homepages.iol.ie/~duacon/violence.htm  accessed on 24/3/14</a:t>
            </a:r>
            <a:r>
              <a:rPr b="0" i="0" lang="en-US" sz="1000" u="none">
                <a:solidFill>
                  <a:schemeClr val="dk1"/>
                </a:solidFill>
                <a:latin typeface="Calibri"/>
                <a:ea typeface="Calibri"/>
                <a:cs typeface="Calibri"/>
                <a:sym typeface="Calibri"/>
              </a:rPr>
              <a:t>) before the act repealed to criminalize the action . </a:t>
            </a:r>
            <a:endParaRPr/>
          </a:p>
          <a:p>
            <a:pPr indent="-311150" lvl="0" marL="342900" marR="0" rtl="0" algn="l">
              <a:lnSpc>
                <a:spcPct val="80000"/>
              </a:lnSpc>
              <a:spcBef>
                <a:spcPts val="100"/>
              </a:spcBef>
              <a:spcAft>
                <a:spcPts val="0"/>
              </a:spcAft>
              <a:buClr>
                <a:schemeClr val="dk1"/>
              </a:buClr>
              <a:buSzPts val="500"/>
              <a:buFont typeface="Arial"/>
              <a:buNone/>
            </a:pPr>
            <a:r>
              <a:t/>
            </a:r>
            <a:endParaRPr b="0" i="0" sz="500" u="none">
              <a:solidFill>
                <a:schemeClr val="dk1"/>
              </a:solidFill>
              <a:latin typeface="Calibri"/>
              <a:ea typeface="Calibri"/>
              <a:cs typeface="Calibri"/>
              <a:sym typeface="Calibri"/>
            </a:endParaRPr>
          </a:p>
          <a:p>
            <a:pPr indent="-279400" lvl="0" marL="342900" marR="0" rtl="0" algn="l">
              <a:lnSpc>
                <a:spcPct val="80000"/>
              </a:lnSpc>
              <a:spcBef>
                <a:spcPts val="200"/>
              </a:spcBef>
              <a:spcAft>
                <a:spcPts val="0"/>
              </a:spcAft>
              <a:buClr>
                <a:schemeClr val="dk1"/>
              </a:buClr>
              <a:buSzPts val="1000"/>
              <a:buFont typeface="Arial"/>
              <a:buNone/>
            </a:pPr>
            <a:r>
              <a:t/>
            </a:r>
            <a:endParaRPr b="0" i="0" sz="1000" u="none">
              <a:solidFill>
                <a:schemeClr val="dk1"/>
              </a:solidFill>
              <a:latin typeface="Calibri"/>
              <a:ea typeface="Calibri"/>
              <a:cs typeface="Calibri"/>
              <a:sym typeface="Calibri"/>
            </a:endParaRPr>
          </a:p>
          <a:p>
            <a:pPr indent="-279400" lvl="0" marL="342900" marR="0" rtl="0" algn="l">
              <a:lnSpc>
                <a:spcPct val="80000"/>
              </a:lnSpc>
              <a:spcBef>
                <a:spcPts val="200"/>
              </a:spcBef>
              <a:spcAft>
                <a:spcPts val="0"/>
              </a:spcAft>
              <a:buClr>
                <a:schemeClr val="dk1"/>
              </a:buClr>
              <a:buSzPts val="1000"/>
              <a:buFont typeface="Arial"/>
              <a:buNone/>
            </a:pPr>
            <a:r>
              <a:t/>
            </a:r>
            <a:endParaRPr b="0" i="0" sz="1000" u="none">
              <a:solidFill>
                <a:schemeClr val="dk1"/>
              </a:solidFill>
              <a:latin typeface="Calibri"/>
              <a:ea typeface="Calibri"/>
              <a:cs typeface="Calibri"/>
              <a:sym typeface="Calibri"/>
            </a:endParaRPr>
          </a:p>
          <a:p>
            <a:pPr indent="-292100" lvl="0" marL="342900" marR="0" rtl="0" algn="l">
              <a:lnSpc>
                <a:spcPct val="80000"/>
              </a:lnSpc>
              <a:spcBef>
                <a:spcPts val="160"/>
              </a:spcBef>
              <a:spcAft>
                <a:spcPts val="0"/>
              </a:spcAft>
              <a:buClr>
                <a:schemeClr val="dk1"/>
              </a:buClr>
              <a:buSzPts val="800"/>
              <a:buFont typeface="Arial"/>
              <a:buNone/>
            </a:pPr>
            <a:r>
              <a:t/>
            </a:r>
            <a:endParaRPr b="0" i="0" sz="800" u="none">
              <a:solidFill>
                <a:schemeClr val="dk1"/>
              </a:solidFill>
              <a:latin typeface="Calibri"/>
              <a:ea typeface="Calibri"/>
              <a:cs typeface="Calibri"/>
              <a:sym typeface="Calibri"/>
            </a:endParaRPr>
          </a:p>
          <a:p>
            <a:pPr indent="-285750" lvl="0" marL="342900" marR="0" rtl="0" algn="l">
              <a:lnSpc>
                <a:spcPct val="80000"/>
              </a:lnSpc>
              <a:spcBef>
                <a:spcPts val="180"/>
              </a:spcBef>
              <a:spcAft>
                <a:spcPts val="0"/>
              </a:spcAft>
              <a:buClr>
                <a:schemeClr val="dk1"/>
              </a:buClr>
              <a:buSzPts val="900"/>
              <a:buFont typeface="Arial"/>
              <a:buNone/>
            </a:pPr>
            <a:r>
              <a:t/>
            </a:r>
            <a:endParaRPr b="1" i="0" sz="900" u="none">
              <a:solidFill>
                <a:schemeClr val="dk1"/>
              </a:solidFill>
              <a:latin typeface="Calibri"/>
              <a:ea typeface="Calibri"/>
              <a:cs typeface="Calibri"/>
              <a:sym typeface="Calibri"/>
            </a:endParaRPr>
          </a:p>
          <a:p>
            <a:pPr indent="-298450" lvl="0" marL="342900" marR="0" rtl="0" algn="l">
              <a:lnSpc>
                <a:spcPct val="80000"/>
              </a:lnSpc>
              <a:spcBef>
                <a:spcPts val="140"/>
              </a:spcBef>
              <a:spcAft>
                <a:spcPts val="0"/>
              </a:spcAft>
              <a:buClr>
                <a:schemeClr val="dk1"/>
              </a:buClr>
              <a:buSzPts val="700"/>
              <a:buFont typeface="Arial"/>
              <a:buNone/>
            </a:pPr>
            <a:r>
              <a:t/>
            </a:r>
            <a:endParaRPr b="1" i="0" sz="700" u="none">
              <a:solidFill>
                <a:schemeClr val="dk1"/>
              </a:solidFill>
              <a:latin typeface="Calibri"/>
              <a:ea typeface="Calibri"/>
              <a:cs typeface="Calibri"/>
              <a:sym typeface="Calibri"/>
            </a:endParaRPr>
          </a:p>
          <a:p>
            <a:pPr indent="-317500" lvl="0" marL="342900" marR="0" rtl="0" algn="l">
              <a:lnSpc>
                <a:spcPct val="80000"/>
              </a:lnSpc>
              <a:spcBef>
                <a:spcPts val="80"/>
              </a:spcBef>
              <a:spcAft>
                <a:spcPts val="0"/>
              </a:spcAft>
              <a:buClr>
                <a:schemeClr val="dk1"/>
              </a:buClr>
              <a:buSzPts val="400"/>
              <a:buFont typeface="Arial"/>
              <a:buNone/>
            </a:pPr>
            <a:r>
              <a:t/>
            </a:r>
            <a:endParaRPr b="0" i="0" sz="400" u="none">
              <a:solidFill>
                <a:schemeClr val="dk1"/>
              </a:solidFill>
              <a:latin typeface="Calibri"/>
              <a:ea typeface="Calibri"/>
              <a:cs typeface="Calibri"/>
              <a:sym typeface="Calibri"/>
            </a:endParaRPr>
          </a:p>
          <a:p>
            <a:pPr indent="-285750" lvl="0" marL="342900" marR="0" rtl="0" algn="l">
              <a:lnSpc>
                <a:spcPct val="80000"/>
              </a:lnSpc>
              <a:spcBef>
                <a:spcPts val="180"/>
              </a:spcBef>
              <a:spcAft>
                <a:spcPts val="0"/>
              </a:spcAft>
              <a:buClr>
                <a:schemeClr val="dk1"/>
              </a:buClr>
              <a:buSzPts val="900"/>
              <a:buFont typeface="Arial"/>
              <a:buNone/>
            </a:pPr>
            <a:r>
              <a:t/>
            </a:r>
            <a:endParaRPr b="0" i="0" sz="900" u="none">
              <a:solidFill>
                <a:schemeClr val="dk1"/>
              </a:solidFill>
              <a:latin typeface="Calibri"/>
              <a:ea typeface="Calibri"/>
              <a:cs typeface="Calibri"/>
              <a:sym typeface="Calibri"/>
            </a:endParaRPr>
          </a:p>
          <a:p>
            <a:pPr indent="-298450" lvl="0" marL="342900" marR="0" rtl="0" algn="l">
              <a:lnSpc>
                <a:spcPct val="80000"/>
              </a:lnSpc>
              <a:spcBef>
                <a:spcPts val="140"/>
              </a:spcBef>
              <a:spcAft>
                <a:spcPts val="0"/>
              </a:spcAft>
              <a:buClr>
                <a:schemeClr val="dk1"/>
              </a:buClr>
              <a:buSzPts val="700"/>
              <a:buFont typeface="Arial"/>
              <a:buNone/>
            </a:pPr>
            <a:r>
              <a:t/>
            </a:r>
            <a:endParaRPr b="0" i="0" sz="700" u="none">
              <a:solidFill>
                <a:schemeClr val="dk1"/>
              </a:solidFill>
              <a:latin typeface="Calibri"/>
              <a:ea typeface="Calibri"/>
              <a:cs typeface="Calibri"/>
              <a:sym typeface="Calibri"/>
            </a:endParaRPr>
          </a:p>
          <a:p>
            <a:pPr indent="-292100" lvl="0" marL="342900" marR="0" rtl="0" algn="l">
              <a:lnSpc>
                <a:spcPct val="80000"/>
              </a:lnSpc>
              <a:spcBef>
                <a:spcPts val="160"/>
              </a:spcBef>
              <a:spcAft>
                <a:spcPts val="0"/>
              </a:spcAft>
              <a:buClr>
                <a:schemeClr val="dk1"/>
              </a:buClr>
              <a:buSzPts val="800"/>
              <a:buFont typeface="Arial"/>
              <a:buNone/>
            </a:pPr>
            <a:r>
              <a:t/>
            </a:r>
            <a:endParaRPr b="1" i="0" sz="800" u="none">
              <a:solidFill>
                <a:schemeClr val="dk1"/>
              </a:solidFill>
              <a:latin typeface="Calibri"/>
              <a:ea typeface="Calibri"/>
              <a:cs typeface="Calibri"/>
              <a:sym typeface="Calibri"/>
            </a:endParaRPr>
          </a:p>
          <a:p>
            <a:pPr indent="-292100" lvl="0" marL="342900" marR="0" rtl="0" algn="l">
              <a:spcBef>
                <a:spcPts val="160"/>
              </a:spcBef>
              <a:spcAft>
                <a:spcPts val="0"/>
              </a:spcAft>
              <a:buClr>
                <a:schemeClr val="dk1"/>
              </a:buClr>
              <a:buSzPts val="800"/>
              <a:buFont typeface="Arial"/>
              <a:buNone/>
            </a:pPr>
            <a:r>
              <a:t/>
            </a:r>
            <a:endParaRPr b="1" i="0" sz="800" u="none">
              <a:solidFill>
                <a:schemeClr val="dk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3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Some of the Root Causes of VAWG: </a:t>
            </a:r>
            <a:r>
              <a:rPr b="0" i="0" lang="en-US" sz="4000" u="none">
                <a:solidFill>
                  <a:schemeClr val="dk1"/>
                </a:solidFill>
                <a:latin typeface="Calibri"/>
                <a:ea typeface="Calibri"/>
                <a:cs typeface="Calibri"/>
                <a:sym typeface="Calibri"/>
              </a:rPr>
              <a:t>Subordination and discrimination</a:t>
            </a:r>
            <a:endParaRPr/>
          </a:p>
        </p:txBody>
      </p:sp>
      <p:sp>
        <p:nvSpPr>
          <p:cNvPr id="213" name="Google Shape;213;p3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2800"/>
              <a:buFont typeface="Arial"/>
              <a:buChar char="•"/>
            </a:pPr>
            <a:r>
              <a:rPr b="0" i="0" lang="en-US" sz="2800" u="none">
                <a:solidFill>
                  <a:schemeClr val="dk1"/>
                </a:solidFill>
                <a:latin typeface="Calibri"/>
                <a:ea typeface="Calibri"/>
                <a:cs typeface="Calibri"/>
                <a:sym typeface="Calibri"/>
              </a:rPr>
              <a:t>The subordination of women by men has </a:t>
            </a:r>
            <a:r>
              <a:rPr b="1" i="0" lang="en-US" sz="2800" u="none">
                <a:solidFill>
                  <a:schemeClr val="dk1"/>
                </a:solidFill>
                <a:latin typeface="Calibri"/>
                <a:ea typeface="Calibri"/>
                <a:cs typeface="Calibri"/>
                <a:sym typeface="Calibri"/>
              </a:rPr>
              <a:t>existed throughout history. </a:t>
            </a:r>
            <a:endParaRPr/>
          </a:p>
          <a:p>
            <a:pPr indent="-285750" lvl="1" marL="742950" marR="0" rtl="0" algn="l">
              <a:lnSpc>
                <a:spcPct val="80000"/>
              </a:lnSpc>
              <a:spcBef>
                <a:spcPts val="420"/>
              </a:spcBef>
              <a:spcAft>
                <a:spcPts val="0"/>
              </a:spcAft>
              <a:buClr>
                <a:schemeClr val="dk1"/>
              </a:buClr>
              <a:buSzPts val="2100"/>
              <a:buFont typeface="Arial"/>
              <a:buChar char="–"/>
            </a:pPr>
            <a:r>
              <a:rPr b="1" i="1" lang="en-US" sz="2100" u="none" cap="none" strike="noStrike">
                <a:solidFill>
                  <a:schemeClr val="dk1"/>
                </a:solidFill>
                <a:latin typeface="Calibri"/>
                <a:ea typeface="Calibri"/>
                <a:cs typeface="Calibri"/>
                <a:sym typeface="Calibri"/>
              </a:rPr>
              <a:t>Through instilling of fear and intimidation, women’s  socially constructed gender roles and norms are sustained , on the assumption that women are inferior to men, and that men have the right to control women particularly in social breakdown, when it is often exacerbated and more easily exploited by those in power </a:t>
            </a:r>
            <a:r>
              <a:rPr b="0" i="0" lang="en-US" sz="1500" u="none" cap="none" strike="noStrike">
                <a:solidFill>
                  <a:schemeClr val="dk1"/>
                </a:solidFill>
                <a:latin typeface="Calibri"/>
                <a:ea typeface="Calibri"/>
                <a:cs typeface="Calibri"/>
                <a:sym typeface="Calibri"/>
              </a:rPr>
              <a:t>(</a:t>
            </a:r>
            <a:r>
              <a:rPr b="0" i="0" lang="en-US" sz="1500" u="sng" cap="none" strike="noStrike">
                <a:solidFill>
                  <a:schemeClr val="hlink"/>
                </a:solidFill>
                <a:latin typeface="Calibri"/>
                <a:ea typeface="Calibri"/>
                <a:cs typeface="Calibri"/>
                <a:sym typeface="Calibri"/>
                <a:hlinkClick r:id="rId3"/>
              </a:rPr>
              <a:t>http://www.gadnetwork.org.uk/the-violence-against-women/</a:t>
            </a:r>
            <a:r>
              <a:rPr b="0" i="0" lang="en-US" sz="1500" u="none" cap="none" strike="noStrike">
                <a:solidFill>
                  <a:schemeClr val="dk1"/>
                </a:solidFill>
                <a:latin typeface="Calibri"/>
                <a:ea typeface="Calibri"/>
                <a:cs typeface="Calibri"/>
                <a:sym typeface="Calibri"/>
              </a:rPr>
              <a:t>; ActionAid UK et al accessed on 24/3/14; </a:t>
            </a:r>
            <a:r>
              <a:rPr b="0" i="0" lang="en-US" sz="1500" u="sng" cap="none" strike="noStrike">
                <a:solidFill>
                  <a:schemeClr val="hlink"/>
                </a:solidFill>
                <a:latin typeface="Calibri"/>
                <a:ea typeface="Calibri"/>
                <a:cs typeface="Calibri"/>
                <a:sym typeface="Calibri"/>
                <a:hlinkClick r:id="rId4"/>
              </a:rPr>
              <a:t>http://homepages.iol.ie/~duacon/violence.htm  accessed on 24/3/14</a:t>
            </a:r>
            <a:r>
              <a:rPr b="0" i="0" lang="en-US" sz="1500" u="none" cap="none" strike="noStrike">
                <a:solidFill>
                  <a:schemeClr val="dk1"/>
                </a:solidFill>
                <a:latin typeface="Calibri"/>
                <a:ea typeface="Calibri"/>
                <a:cs typeface="Calibri"/>
                <a:sym typeface="Calibri"/>
              </a:rPr>
              <a:t>).</a:t>
            </a:r>
            <a:r>
              <a:rPr b="0" i="0" lang="en-US" sz="2100" u="none" cap="none" strike="noStrike">
                <a:solidFill>
                  <a:schemeClr val="dk1"/>
                </a:solidFill>
                <a:latin typeface="Calibri"/>
                <a:ea typeface="Calibri"/>
                <a:cs typeface="Calibri"/>
                <a:sym typeface="Calibri"/>
              </a:rPr>
              <a:t> </a:t>
            </a:r>
            <a:endParaRPr/>
          </a:p>
          <a:p>
            <a:pPr indent="-342900" lvl="0" marL="342900" marR="0" rtl="0" algn="l">
              <a:lnSpc>
                <a:spcPct val="80000"/>
              </a:lnSpc>
              <a:spcBef>
                <a:spcPts val="560"/>
              </a:spcBef>
              <a:spcAft>
                <a:spcPts val="0"/>
              </a:spcAft>
              <a:buClr>
                <a:schemeClr val="dk1"/>
              </a:buClr>
              <a:buSzPts val="2800"/>
              <a:buFont typeface="Arial"/>
              <a:buChar char="•"/>
            </a:pPr>
            <a:r>
              <a:rPr b="1" i="0" lang="en-US" sz="2800" u="none">
                <a:solidFill>
                  <a:schemeClr val="dk1"/>
                </a:solidFill>
                <a:latin typeface="Calibri"/>
                <a:ea typeface="Calibri"/>
                <a:cs typeface="Calibri"/>
                <a:sym typeface="Calibri"/>
              </a:rPr>
              <a:t>In most cases, anger and power stimulates sexual violence to dominate and degrade women rather sexual gratification </a:t>
            </a:r>
            <a:r>
              <a:rPr b="0" i="0" lang="en-US" sz="1800" u="none">
                <a:solidFill>
                  <a:schemeClr val="dk1"/>
                </a:solidFill>
                <a:latin typeface="Calibri"/>
                <a:ea typeface="Calibri"/>
                <a:cs typeface="Calibri"/>
                <a:sym typeface="Calibri"/>
              </a:rPr>
              <a:t>(</a:t>
            </a:r>
            <a:r>
              <a:rPr b="0" i="0" lang="en-US" sz="1800" u="sng">
                <a:solidFill>
                  <a:schemeClr val="hlink"/>
                </a:solidFill>
                <a:latin typeface="Calibri"/>
                <a:ea typeface="Calibri"/>
                <a:cs typeface="Calibri"/>
                <a:sym typeface="Calibri"/>
                <a:hlinkClick r:id="rId5"/>
              </a:rPr>
              <a:t>http://homepages.iol.ie/~duacon/violence.htm  accessed on 24/3/14</a:t>
            </a:r>
            <a:r>
              <a:rPr b="0" i="0" lang="en-US" sz="1800" u="none">
                <a:solidFill>
                  <a:schemeClr val="dk1"/>
                </a:solidFill>
                <a:latin typeface="Calibri"/>
                <a:ea typeface="Calibri"/>
                <a:cs typeface="Calibri"/>
                <a:sym typeface="Calibri"/>
              </a:rPr>
              <a:t>).</a:t>
            </a:r>
            <a:r>
              <a:rPr b="0" i="0" lang="en-US" sz="2200" u="none">
                <a:solidFill>
                  <a:schemeClr val="dk1"/>
                </a:solidFill>
                <a:latin typeface="Calibri"/>
                <a:ea typeface="Calibri"/>
                <a:cs typeface="Calibri"/>
                <a:sym typeface="Calibri"/>
              </a:rPr>
              <a:t> </a:t>
            </a:r>
            <a:endParaRPr/>
          </a:p>
          <a:p>
            <a:pPr indent="-342900" lvl="0" marL="342900" marR="0" rtl="0" algn="l">
              <a:lnSpc>
                <a:spcPct val="80000"/>
              </a:lnSpc>
              <a:spcBef>
                <a:spcPts val="560"/>
              </a:spcBef>
              <a:spcAft>
                <a:spcPts val="0"/>
              </a:spcAft>
              <a:buClr>
                <a:schemeClr val="dk1"/>
              </a:buClr>
              <a:buSzPts val="2800"/>
              <a:buFont typeface="Arial"/>
              <a:buChar char="•"/>
            </a:pPr>
            <a:r>
              <a:rPr b="1" i="0" lang="en-US" sz="2800" u="none">
                <a:solidFill>
                  <a:schemeClr val="dk1"/>
                </a:solidFill>
                <a:latin typeface="Calibri"/>
                <a:ea typeface="Calibri"/>
                <a:cs typeface="Calibri"/>
                <a:sym typeface="Calibri"/>
              </a:rPr>
              <a:t>As a result unequal power relations persists </a:t>
            </a:r>
            <a:r>
              <a:rPr b="0" i="0" lang="en-US" sz="1800" u="none">
                <a:solidFill>
                  <a:schemeClr val="dk1"/>
                </a:solidFill>
                <a:latin typeface="Calibri"/>
                <a:ea typeface="Calibri"/>
                <a:cs typeface="Calibri"/>
                <a:sym typeface="Calibri"/>
              </a:rPr>
              <a:t>(http://worldsavvymonitor.wordpress.com/2009/10/23/violence-against-women-in-times-of-war-a-look-at-root-causes/  accessed on 24/3/14).</a:t>
            </a:r>
            <a:endParaRPr/>
          </a:p>
          <a:p>
            <a:pPr indent="-311150" lvl="0" marL="342900" marR="0" rtl="0" algn="l">
              <a:lnSpc>
                <a:spcPct val="80000"/>
              </a:lnSpc>
              <a:spcBef>
                <a:spcPts val="100"/>
              </a:spcBef>
              <a:spcAft>
                <a:spcPts val="0"/>
              </a:spcAft>
              <a:buClr>
                <a:schemeClr val="dk1"/>
              </a:buClr>
              <a:buSzPts val="500"/>
              <a:buFont typeface="Arial"/>
              <a:buNone/>
            </a:pPr>
            <a:r>
              <a:t/>
            </a:r>
            <a:endParaRPr b="0" i="0" sz="500" u="none">
              <a:solidFill>
                <a:schemeClr val="dk1"/>
              </a:solidFill>
              <a:latin typeface="Calibri"/>
              <a:ea typeface="Calibri"/>
              <a:cs typeface="Calibri"/>
              <a:sym typeface="Calibri"/>
            </a:endParaRPr>
          </a:p>
          <a:p>
            <a:pPr indent="-279400" lvl="0" marL="342900" marR="0" rtl="0" algn="l">
              <a:lnSpc>
                <a:spcPct val="80000"/>
              </a:lnSpc>
              <a:spcBef>
                <a:spcPts val="200"/>
              </a:spcBef>
              <a:spcAft>
                <a:spcPts val="0"/>
              </a:spcAft>
              <a:buClr>
                <a:schemeClr val="dk1"/>
              </a:buClr>
              <a:buSzPts val="1000"/>
              <a:buFont typeface="Arial"/>
              <a:buNone/>
            </a:pPr>
            <a:r>
              <a:t/>
            </a:r>
            <a:endParaRPr b="0" i="0" sz="1000" u="none">
              <a:solidFill>
                <a:schemeClr val="dk1"/>
              </a:solidFill>
              <a:latin typeface="Calibri"/>
              <a:ea typeface="Calibri"/>
              <a:cs typeface="Calibri"/>
              <a:sym typeface="Calibri"/>
            </a:endParaRPr>
          </a:p>
          <a:p>
            <a:pPr indent="-279400" lvl="0" marL="342900" marR="0" rtl="0" algn="l">
              <a:lnSpc>
                <a:spcPct val="80000"/>
              </a:lnSpc>
              <a:spcBef>
                <a:spcPts val="200"/>
              </a:spcBef>
              <a:spcAft>
                <a:spcPts val="0"/>
              </a:spcAft>
              <a:buClr>
                <a:schemeClr val="dk1"/>
              </a:buClr>
              <a:buSzPts val="1000"/>
              <a:buFont typeface="Arial"/>
              <a:buNone/>
            </a:pPr>
            <a:r>
              <a:t/>
            </a:r>
            <a:endParaRPr b="0" i="0" sz="1000" u="none">
              <a:solidFill>
                <a:schemeClr val="dk1"/>
              </a:solidFill>
              <a:latin typeface="Calibri"/>
              <a:ea typeface="Calibri"/>
              <a:cs typeface="Calibri"/>
              <a:sym typeface="Calibri"/>
            </a:endParaRPr>
          </a:p>
          <a:p>
            <a:pPr indent="-292100" lvl="0" marL="342900" marR="0" rtl="0" algn="l">
              <a:lnSpc>
                <a:spcPct val="80000"/>
              </a:lnSpc>
              <a:spcBef>
                <a:spcPts val="160"/>
              </a:spcBef>
              <a:spcAft>
                <a:spcPts val="0"/>
              </a:spcAft>
              <a:buClr>
                <a:schemeClr val="dk1"/>
              </a:buClr>
              <a:buSzPts val="800"/>
              <a:buFont typeface="Arial"/>
              <a:buNone/>
            </a:pPr>
            <a:r>
              <a:t/>
            </a:r>
            <a:endParaRPr b="0" i="0" sz="800" u="none">
              <a:solidFill>
                <a:schemeClr val="dk1"/>
              </a:solidFill>
              <a:latin typeface="Calibri"/>
              <a:ea typeface="Calibri"/>
              <a:cs typeface="Calibri"/>
              <a:sym typeface="Calibri"/>
            </a:endParaRPr>
          </a:p>
          <a:p>
            <a:pPr indent="-285750" lvl="0" marL="342900" marR="0" rtl="0" algn="l">
              <a:lnSpc>
                <a:spcPct val="80000"/>
              </a:lnSpc>
              <a:spcBef>
                <a:spcPts val="180"/>
              </a:spcBef>
              <a:spcAft>
                <a:spcPts val="0"/>
              </a:spcAft>
              <a:buClr>
                <a:schemeClr val="dk1"/>
              </a:buClr>
              <a:buSzPts val="900"/>
              <a:buFont typeface="Arial"/>
              <a:buNone/>
            </a:pPr>
            <a:r>
              <a:t/>
            </a:r>
            <a:endParaRPr b="1" i="0" sz="900" u="none">
              <a:solidFill>
                <a:schemeClr val="dk1"/>
              </a:solidFill>
              <a:latin typeface="Calibri"/>
              <a:ea typeface="Calibri"/>
              <a:cs typeface="Calibri"/>
              <a:sym typeface="Calibri"/>
            </a:endParaRPr>
          </a:p>
          <a:p>
            <a:pPr indent="-298450" lvl="0" marL="342900" marR="0" rtl="0" algn="l">
              <a:lnSpc>
                <a:spcPct val="80000"/>
              </a:lnSpc>
              <a:spcBef>
                <a:spcPts val="140"/>
              </a:spcBef>
              <a:spcAft>
                <a:spcPts val="0"/>
              </a:spcAft>
              <a:buClr>
                <a:schemeClr val="dk1"/>
              </a:buClr>
              <a:buSzPts val="700"/>
              <a:buFont typeface="Arial"/>
              <a:buNone/>
            </a:pPr>
            <a:r>
              <a:t/>
            </a:r>
            <a:endParaRPr b="1" i="0" sz="700" u="none">
              <a:solidFill>
                <a:schemeClr val="dk1"/>
              </a:solidFill>
              <a:latin typeface="Calibri"/>
              <a:ea typeface="Calibri"/>
              <a:cs typeface="Calibri"/>
              <a:sym typeface="Calibri"/>
            </a:endParaRPr>
          </a:p>
          <a:p>
            <a:pPr indent="-317500" lvl="0" marL="342900" marR="0" rtl="0" algn="l">
              <a:lnSpc>
                <a:spcPct val="80000"/>
              </a:lnSpc>
              <a:spcBef>
                <a:spcPts val="80"/>
              </a:spcBef>
              <a:spcAft>
                <a:spcPts val="0"/>
              </a:spcAft>
              <a:buClr>
                <a:schemeClr val="dk1"/>
              </a:buClr>
              <a:buSzPts val="400"/>
              <a:buFont typeface="Arial"/>
              <a:buNone/>
            </a:pPr>
            <a:r>
              <a:t/>
            </a:r>
            <a:endParaRPr b="0" i="0" sz="400" u="none">
              <a:solidFill>
                <a:schemeClr val="dk1"/>
              </a:solidFill>
              <a:latin typeface="Calibri"/>
              <a:ea typeface="Calibri"/>
              <a:cs typeface="Calibri"/>
              <a:sym typeface="Calibri"/>
            </a:endParaRPr>
          </a:p>
          <a:p>
            <a:pPr indent="-285750" lvl="0" marL="342900" marR="0" rtl="0" algn="l">
              <a:lnSpc>
                <a:spcPct val="80000"/>
              </a:lnSpc>
              <a:spcBef>
                <a:spcPts val="180"/>
              </a:spcBef>
              <a:spcAft>
                <a:spcPts val="0"/>
              </a:spcAft>
              <a:buClr>
                <a:schemeClr val="dk1"/>
              </a:buClr>
              <a:buSzPts val="900"/>
              <a:buFont typeface="Arial"/>
              <a:buNone/>
            </a:pPr>
            <a:r>
              <a:t/>
            </a:r>
            <a:endParaRPr b="0" i="0" sz="900" u="none">
              <a:solidFill>
                <a:schemeClr val="dk1"/>
              </a:solidFill>
              <a:latin typeface="Calibri"/>
              <a:ea typeface="Calibri"/>
              <a:cs typeface="Calibri"/>
              <a:sym typeface="Calibri"/>
            </a:endParaRPr>
          </a:p>
          <a:p>
            <a:pPr indent="-298450" lvl="0" marL="342900" marR="0" rtl="0" algn="l">
              <a:lnSpc>
                <a:spcPct val="80000"/>
              </a:lnSpc>
              <a:spcBef>
                <a:spcPts val="140"/>
              </a:spcBef>
              <a:spcAft>
                <a:spcPts val="0"/>
              </a:spcAft>
              <a:buClr>
                <a:schemeClr val="dk1"/>
              </a:buClr>
              <a:buSzPts val="700"/>
              <a:buFont typeface="Arial"/>
              <a:buNone/>
            </a:pPr>
            <a:r>
              <a:t/>
            </a:r>
            <a:endParaRPr b="0" i="0" sz="700" u="none">
              <a:solidFill>
                <a:schemeClr val="dk1"/>
              </a:solidFill>
              <a:latin typeface="Calibri"/>
              <a:ea typeface="Calibri"/>
              <a:cs typeface="Calibri"/>
              <a:sym typeface="Calibri"/>
            </a:endParaRPr>
          </a:p>
          <a:p>
            <a:pPr indent="-292100" lvl="0" marL="342900" marR="0" rtl="0" algn="l">
              <a:lnSpc>
                <a:spcPct val="80000"/>
              </a:lnSpc>
              <a:spcBef>
                <a:spcPts val="160"/>
              </a:spcBef>
              <a:spcAft>
                <a:spcPts val="0"/>
              </a:spcAft>
              <a:buClr>
                <a:schemeClr val="dk1"/>
              </a:buClr>
              <a:buSzPts val="800"/>
              <a:buFont typeface="Arial"/>
              <a:buNone/>
            </a:pPr>
            <a:r>
              <a:t/>
            </a:r>
            <a:endParaRPr b="1" i="0" sz="800" u="none">
              <a:solidFill>
                <a:schemeClr val="dk1"/>
              </a:solidFill>
              <a:latin typeface="Calibri"/>
              <a:ea typeface="Calibri"/>
              <a:cs typeface="Calibri"/>
              <a:sym typeface="Calibri"/>
            </a:endParaRPr>
          </a:p>
          <a:p>
            <a:pPr indent="-292100" lvl="0" marL="342900" marR="0" rtl="0" algn="l">
              <a:spcBef>
                <a:spcPts val="160"/>
              </a:spcBef>
              <a:spcAft>
                <a:spcPts val="0"/>
              </a:spcAft>
              <a:buClr>
                <a:schemeClr val="dk1"/>
              </a:buClr>
              <a:buSzPts val="800"/>
              <a:buFont typeface="Arial"/>
              <a:buNone/>
            </a:pPr>
            <a:r>
              <a:t/>
            </a:r>
            <a:endParaRPr b="1" i="0" sz="800" u="none">
              <a:solidFill>
                <a:schemeClr val="dk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3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Some of the Root Causes of VAWG: </a:t>
            </a:r>
            <a:r>
              <a:rPr b="0" i="0" lang="en-US" sz="4000" u="none">
                <a:solidFill>
                  <a:schemeClr val="dk1"/>
                </a:solidFill>
                <a:latin typeface="Calibri"/>
                <a:ea typeface="Calibri"/>
                <a:cs typeface="Calibri"/>
                <a:sym typeface="Calibri"/>
              </a:rPr>
              <a:t>Religious Values</a:t>
            </a:r>
            <a:endParaRPr/>
          </a:p>
        </p:txBody>
      </p:sp>
      <p:sp>
        <p:nvSpPr>
          <p:cNvPr id="219" name="Google Shape;219;p3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3300"/>
              <a:buFont typeface="Arial"/>
              <a:buChar char="•"/>
            </a:pPr>
            <a:r>
              <a:rPr b="1" i="0" lang="en-US" sz="3300" u="none">
                <a:solidFill>
                  <a:schemeClr val="dk1"/>
                </a:solidFill>
                <a:latin typeface="Calibri"/>
                <a:ea typeface="Calibri"/>
                <a:cs typeface="Calibri"/>
                <a:sym typeface="Calibri"/>
              </a:rPr>
              <a:t>Interpretations of religious texts are sometimes used to date by the clergy to support violence against women and girls,</a:t>
            </a:r>
            <a:r>
              <a:rPr b="0" i="0" lang="en-US" sz="3300" u="none">
                <a:solidFill>
                  <a:schemeClr val="dk1"/>
                </a:solidFill>
                <a:latin typeface="Calibri"/>
                <a:ea typeface="Calibri"/>
                <a:cs typeface="Calibri"/>
                <a:sym typeface="Calibri"/>
              </a:rPr>
              <a:t> though both genders have their religious faiths. For example, in Genesis 3, husbands had right to punish their spouse for being sinful  behaviors, while in I Peter wives are encouraged to accept such punitive actions from their spouses as a Christ like trait (</a:t>
            </a:r>
            <a:r>
              <a:rPr b="0" i="0" lang="en-US" sz="3300" u="sng">
                <a:solidFill>
                  <a:schemeClr val="hlink"/>
                </a:solidFill>
                <a:latin typeface="Calibri"/>
                <a:ea typeface="Calibri"/>
                <a:cs typeface="Calibri"/>
                <a:sym typeface="Calibri"/>
                <a:hlinkClick r:id="rId3"/>
              </a:rPr>
              <a:t>http://homepages.iol.ie/~duacon/violence.htm  accessed on 24/3/14</a:t>
            </a:r>
            <a:r>
              <a:rPr b="0" i="0" lang="en-US" sz="3300" u="none">
                <a:solidFill>
                  <a:schemeClr val="dk1"/>
                </a:solidFill>
                <a:latin typeface="Calibri"/>
                <a:ea typeface="Calibri"/>
                <a:cs typeface="Calibri"/>
                <a:sym typeface="Calibri"/>
              </a:rPr>
              <a:t>). </a:t>
            </a:r>
            <a:endParaRPr/>
          </a:p>
          <a:p>
            <a:pPr indent="0" lvl="0" marL="342900" marR="0" rtl="0" algn="l">
              <a:lnSpc>
                <a:spcPct val="80000"/>
              </a:lnSpc>
              <a:spcBef>
                <a:spcPts val="1340"/>
              </a:spcBef>
              <a:spcAft>
                <a:spcPts val="0"/>
              </a:spcAft>
              <a:buClr>
                <a:schemeClr val="dk1"/>
              </a:buClr>
              <a:buSzPts val="6700"/>
              <a:buFont typeface="Arial"/>
              <a:buNone/>
            </a:pPr>
            <a:r>
              <a:t/>
            </a:r>
            <a:endParaRPr b="0" i="0" sz="6700" u="none">
              <a:solidFill>
                <a:schemeClr val="dk1"/>
              </a:solidFill>
              <a:latin typeface="Calibri"/>
              <a:ea typeface="Calibri"/>
              <a:cs typeface="Calibri"/>
              <a:sym typeface="Calibri"/>
            </a:endParaRPr>
          </a:p>
          <a:p>
            <a:pPr indent="-222250" lvl="0" marL="342900" marR="0" rtl="0" algn="l">
              <a:lnSpc>
                <a:spcPct val="80000"/>
              </a:lnSpc>
              <a:spcBef>
                <a:spcPts val="380"/>
              </a:spcBef>
              <a:spcAft>
                <a:spcPts val="0"/>
              </a:spcAft>
              <a:buClr>
                <a:schemeClr val="dk1"/>
              </a:buClr>
              <a:buSzPts val="1900"/>
              <a:buFont typeface="Arial"/>
              <a:buNone/>
            </a:pPr>
            <a:r>
              <a:t/>
            </a:r>
            <a:endParaRPr b="0" i="0" sz="1900" u="none">
              <a:solidFill>
                <a:schemeClr val="dk1"/>
              </a:solidFill>
              <a:latin typeface="Calibri"/>
              <a:ea typeface="Calibri"/>
              <a:cs typeface="Calibri"/>
              <a:sym typeface="Calibri"/>
            </a:endParaRPr>
          </a:p>
          <a:p>
            <a:pPr indent="-107950" lvl="0" marL="342900" marR="0" rtl="0" algn="l">
              <a:lnSpc>
                <a:spcPct val="80000"/>
              </a:lnSpc>
              <a:spcBef>
                <a:spcPts val="740"/>
              </a:spcBef>
              <a:spcAft>
                <a:spcPts val="0"/>
              </a:spcAft>
              <a:buClr>
                <a:schemeClr val="dk1"/>
              </a:buClr>
              <a:buSzPts val="3700"/>
              <a:buFont typeface="Arial"/>
              <a:buNone/>
            </a:pPr>
            <a:r>
              <a:t/>
            </a:r>
            <a:endParaRPr b="0" i="0" sz="3700" u="none">
              <a:solidFill>
                <a:schemeClr val="dk1"/>
              </a:solidFill>
              <a:latin typeface="Calibri"/>
              <a:ea typeface="Calibri"/>
              <a:cs typeface="Calibri"/>
              <a:sym typeface="Calibri"/>
            </a:endParaRPr>
          </a:p>
          <a:p>
            <a:pPr indent="-107950" lvl="0" marL="342900" marR="0" rtl="0" algn="l">
              <a:lnSpc>
                <a:spcPct val="80000"/>
              </a:lnSpc>
              <a:spcBef>
                <a:spcPts val="740"/>
              </a:spcBef>
              <a:spcAft>
                <a:spcPts val="0"/>
              </a:spcAft>
              <a:buClr>
                <a:schemeClr val="dk1"/>
              </a:buClr>
              <a:buSzPts val="3700"/>
              <a:buFont typeface="Arial"/>
              <a:buNone/>
            </a:pPr>
            <a:r>
              <a:t/>
            </a:r>
            <a:endParaRPr b="0" i="0" sz="3700" u="none">
              <a:solidFill>
                <a:schemeClr val="dk1"/>
              </a:solidFill>
              <a:latin typeface="Calibri"/>
              <a:ea typeface="Calibri"/>
              <a:cs typeface="Calibri"/>
              <a:sym typeface="Calibri"/>
            </a:endParaRPr>
          </a:p>
          <a:p>
            <a:pPr indent="-152400" lvl="0" marL="342900" marR="0" rtl="0" algn="l">
              <a:lnSpc>
                <a:spcPct val="80000"/>
              </a:lnSpc>
              <a:spcBef>
                <a:spcPts val="600"/>
              </a:spcBef>
              <a:spcAft>
                <a:spcPts val="0"/>
              </a:spcAft>
              <a:buClr>
                <a:schemeClr val="dk1"/>
              </a:buClr>
              <a:buSzPts val="3000"/>
              <a:buFont typeface="Arial"/>
              <a:buNone/>
            </a:pPr>
            <a:r>
              <a:t/>
            </a:r>
            <a:endParaRPr b="0" i="0" sz="3000" u="none">
              <a:solidFill>
                <a:schemeClr val="dk1"/>
              </a:solidFill>
              <a:latin typeface="Calibri"/>
              <a:ea typeface="Calibri"/>
              <a:cs typeface="Calibri"/>
              <a:sym typeface="Calibri"/>
            </a:endParaRPr>
          </a:p>
          <a:p>
            <a:pPr indent="-146050" lvl="0" marL="342900" marR="0" rtl="0" algn="l">
              <a:lnSpc>
                <a:spcPct val="80000"/>
              </a:lnSpc>
              <a:spcBef>
                <a:spcPts val="620"/>
              </a:spcBef>
              <a:spcAft>
                <a:spcPts val="0"/>
              </a:spcAft>
              <a:buClr>
                <a:schemeClr val="dk1"/>
              </a:buClr>
              <a:buSzPts val="3100"/>
              <a:buFont typeface="Arial"/>
              <a:buNone/>
            </a:pPr>
            <a:r>
              <a:t/>
            </a:r>
            <a:endParaRPr b="1" i="0" sz="3100" u="none">
              <a:solidFill>
                <a:schemeClr val="dk1"/>
              </a:solidFill>
              <a:latin typeface="Calibri"/>
              <a:ea typeface="Calibri"/>
              <a:cs typeface="Calibri"/>
              <a:sym typeface="Calibri"/>
            </a:endParaRPr>
          </a:p>
          <a:p>
            <a:pPr indent="-177800" lvl="0" marL="342900" marR="0" rtl="0" algn="l">
              <a:lnSpc>
                <a:spcPct val="80000"/>
              </a:lnSpc>
              <a:spcBef>
                <a:spcPts val="520"/>
              </a:spcBef>
              <a:spcAft>
                <a:spcPts val="0"/>
              </a:spcAft>
              <a:buClr>
                <a:schemeClr val="dk1"/>
              </a:buClr>
              <a:buSzPts val="2600"/>
              <a:buFont typeface="Arial"/>
              <a:buNone/>
            </a:pPr>
            <a:r>
              <a:t/>
            </a:r>
            <a:endParaRPr b="1" i="0" sz="2600" u="none">
              <a:solidFill>
                <a:schemeClr val="dk1"/>
              </a:solidFill>
              <a:latin typeface="Calibri"/>
              <a:ea typeface="Calibri"/>
              <a:cs typeface="Calibri"/>
              <a:sym typeface="Calibri"/>
            </a:endParaRPr>
          </a:p>
          <a:p>
            <a:pPr indent="-241300" lvl="0" marL="342900" marR="0" rtl="0" algn="l">
              <a:lnSpc>
                <a:spcPct val="80000"/>
              </a:lnSpc>
              <a:spcBef>
                <a:spcPts val="320"/>
              </a:spcBef>
              <a:spcAft>
                <a:spcPts val="0"/>
              </a:spcAft>
              <a:buClr>
                <a:schemeClr val="dk1"/>
              </a:buClr>
              <a:buSzPts val="1600"/>
              <a:buFont typeface="Arial"/>
              <a:buNone/>
            </a:pPr>
            <a:r>
              <a:t/>
            </a:r>
            <a:endParaRPr b="0" i="0" sz="1600" u="none">
              <a:solidFill>
                <a:schemeClr val="dk1"/>
              </a:solidFill>
              <a:latin typeface="Calibri"/>
              <a:ea typeface="Calibri"/>
              <a:cs typeface="Calibri"/>
              <a:sym typeface="Calibri"/>
            </a:endParaRPr>
          </a:p>
          <a:p>
            <a:pPr indent="-133350" lvl="0" marL="342900" marR="0" rtl="0" algn="l">
              <a:lnSpc>
                <a:spcPct val="80000"/>
              </a:lnSpc>
              <a:spcBef>
                <a:spcPts val="660"/>
              </a:spcBef>
              <a:spcAft>
                <a:spcPts val="0"/>
              </a:spcAft>
              <a:buClr>
                <a:schemeClr val="dk1"/>
              </a:buClr>
              <a:buSzPts val="3300"/>
              <a:buFont typeface="Arial"/>
              <a:buNone/>
            </a:pPr>
            <a:r>
              <a:t/>
            </a:r>
            <a:endParaRPr b="0" i="0" sz="3300" u="none">
              <a:solidFill>
                <a:schemeClr val="dk1"/>
              </a:solidFill>
              <a:latin typeface="Calibri"/>
              <a:ea typeface="Calibri"/>
              <a:cs typeface="Calibri"/>
              <a:sym typeface="Calibri"/>
            </a:endParaRPr>
          </a:p>
          <a:p>
            <a:pPr indent="-190500" lvl="0" marL="342900" marR="0" rtl="0" algn="l">
              <a:lnSpc>
                <a:spcPct val="80000"/>
              </a:lnSpc>
              <a:spcBef>
                <a:spcPts val="480"/>
              </a:spcBef>
              <a:spcAft>
                <a:spcPts val="0"/>
              </a:spcAft>
              <a:buClr>
                <a:schemeClr val="dk1"/>
              </a:buClr>
              <a:buSzPts val="2400"/>
              <a:buFont typeface="Arial"/>
              <a:buNone/>
            </a:pPr>
            <a:r>
              <a:t/>
            </a:r>
            <a:endParaRPr b="0" i="0" sz="2400" u="none">
              <a:solidFill>
                <a:schemeClr val="dk1"/>
              </a:solidFill>
              <a:latin typeface="Calibri"/>
              <a:ea typeface="Calibri"/>
              <a:cs typeface="Calibri"/>
              <a:sym typeface="Calibri"/>
            </a:endParaRPr>
          </a:p>
          <a:p>
            <a:pPr indent="-152400" lvl="0" marL="342900" marR="0" rtl="0" algn="l">
              <a:lnSpc>
                <a:spcPct val="80000"/>
              </a:lnSpc>
              <a:spcBef>
                <a:spcPts val="600"/>
              </a:spcBef>
              <a:spcAft>
                <a:spcPts val="0"/>
              </a:spcAft>
              <a:buClr>
                <a:schemeClr val="dk1"/>
              </a:buClr>
              <a:buSzPts val="3000"/>
              <a:buFont typeface="Arial"/>
              <a:buNone/>
            </a:pPr>
            <a:r>
              <a:t/>
            </a:r>
            <a:endParaRPr b="1" i="0" sz="3000" u="none">
              <a:solidFill>
                <a:schemeClr val="dk1"/>
              </a:solidFill>
              <a:latin typeface="Calibri"/>
              <a:ea typeface="Calibri"/>
              <a:cs typeface="Calibri"/>
              <a:sym typeface="Calibri"/>
            </a:endParaRPr>
          </a:p>
          <a:p>
            <a:pPr indent="-152400" lvl="0" marL="342900" marR="0" rtl="0" algn="l">
              <a:spcBef>
                <a:spcPts val="600"/>
              </a:spcBef>
              <a:spcAft>
                <a:spcPts val="0"/>
              </a:spcAft>
              <a:buClr>
                <a:schemeClr val="dk1"/>
              </a:buClr>
              <a:buSzPts val="3000"/>
              <a:buFont typeface="Arial"/>
              <a:buNone/>
            </a:pPr>
            <a:r>
              <a:t/>
            </a:r>
            <a:endParaRPr b="1" i="0" sz="3000" u="none">
              <a:solidFill>
                <a:schemeClr val="dk1"/>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3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Some of the Root Causes of VAWG: </a:t>
            </a:r>
            <a:r>
              <a:rPr b="0" i="0" lang="en-US" sz="4000" u="none">
                <a:solidFill>
                  <a:schemeClr val="dk1"/>
                </a:solidFill>
                <a:latin typeface="Calibri"/>
                <a:ea typeface="Calibri"/>
                <a:cs typeface="Calibri"/>
                <a:sym typeface="Calibri"/>
              </a:rPr>
              <a:t>Religious Values</a:t>
            </a:r>
            <a:endParaRPr/>
          </a:p>
        </p:txBody>
      </p:sp>
      <p:sp>
        <p:nvSpPr>
          <p:cNvPr id="225" name="Google Shape;225;p3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600"/>
              <a:buFont typeface="Arial"/>
              <a:buChar char="•"/>
            </a:pPr>
            <a:r>
              <a:rPr b="1" i="0" lang="en-US" sz="3600" u="none">
                <a:solidFill>
                  <a:schemeClr val="dk1"/>
                </a:solidFill>
                <a:latin typeface="Calibri"/>
                <a:ea typeface="Calibri"/>
                <a:cs typeface="Calibri"/>
                <a:sym typeface="Calibri"/>
              </a:rPr>
              <a:t>Challenge is to respect the values but reject excuses</a:t>
            </a:r>
            <a:r>
              <a:rPr b="0" i="0" lang="en-US" sz="3600" u="none">
                <a:solidFill>
                  <a:schemeClr val="dk1"/>
                </a:solidFill>
                <a:latin typeface="Calibri"/>
                <a:ea typeface="Calibri"/>
                <a:cs typeface="Calibri"/>
                <a:sym typeface="Calibri"/>
              </a:rPr>
              <a:t>, while criminally exposing practices that violate universal human right standards as on-going in Papal (State) Catholicism though unfortunately for mainly boys (</a:t>
            </a:r>
            <a:r>
              <a:rPr b="0" i="0" lang="en-US" sz="3600" u="sng">
                <a:solidFill>
                  <a:schemeClr val="hlink"/>
                </a:solidFill>
                <a:latin typeface="Calibri"/>
                <a:ea typeface="Calibri"/>
                <a:cs typeface="Calibri"/>
                <a:sym typeface="Calibri"/>
                <a:hlinkClick r:id="rId3"/>
              </a:rPr>
              <a:t>http://www.gadnetwork.org.uk/the-violence-against-women/</a:t>
            </a:r>
            <a:r>
              <a:rPr b="0" i="0" lang="en-US" sz="3600" u="none">
                <a:solidFill>
                  <a:schemeClr val="dk1"/>
                </a:solidFill>
                <a:latin typeface="Calibri"/>
                <a:ea typeface="Calibri"/>
                <a:cs typeface="Calibri"/>
                <a:sym typeface="Calibri"/>
              </a:rPr>
              <a:t>).</a:t>
            </a:r>
            <a:endParaRPr/>
          </a:p>
          <a:p>
            <a:pPr indent="-342900" lvl="0" marL="342900" marR="0" rtl="0" algn="l">
              <a:lnSpc>
                <a:spcPct val="100000"/>
              </a:lnSpc>
              <a:spcBef>
                <a:spcPts val="720"/>
              </a:spcBef>
              <a:spcAft>
                <a:spcPts val="0"/>
              </a:spcAft>
              <a:buClr>
                <a:schemeClr val="dk1"/>
              </a:buClr>
              <a:buSzPts val="3600"/>
              <a:buFont typeface="Arial"/>
              <a:buNone/>
            </a:pPr>
            <a:r>
              <a:t/>
            </a:r>
            <a:endParaRPr b="0" i="0" sz="3600" u="none">
              <a:solidFill>
                <a:schemeClr val="dk1"/>
              </a:solidFill>
              <a:latin typeface="Calibri"/>
              <a:ea typeface="Calibri"/>
              <a:cs typeface="Calibri"/>
              <a:sym typeface="Calibri"/>
            </a:endParaRPr>
          </a:p>
          <a:p>
            <a:pPr indent="0" lvl="0" marL="342900" marR="0" rtl="0" algn="l">
              <a:lnSpc>
                <a:spcPct val="100000"/>
              </a:lnSpc>
              <a:spcBef>
                <a:spcPts val="1440"/>
              </a:spcBef>
              <a:spcAft>
                <a:spcPts val="0"/>
              </a:spcAft>
              <a:buClr>
                <a:schemeClr val="dk1"/>
              </a:buClr>
              <a:buSzPts val="7200"/>
              <a:buFont typeface="Arial"/>
              <a:buNone/>
            </a:pPr>
            <a:r>
              <a:t/>
            </a:r>
            <a:endParaRPr b="0" i="0" sz="7200" u="none">
              <a:solidFill>
                <a:schemeClr val="dk1"/>
              </a:solidFill>
              <a:latin typeface="Calibri"/>
              <a:ea typeface="Calibri"/>
              <a:cs typeface="Calibri"/>
              <a:sym typeface="Calibri"/>
            </a:endParaRPr>
          </a:p>
          <a:p>
            <a:pPr indent="-209550" lvl="0" marL="342900" marR="0" rtl="0" algn="l">
              <a:lnSpc>
                <a:spcPct val="100000"/>
              </a:lnSpc>
              <a:spcBef>
                <a:spcPts val="420"/>
              </a:spcBef>
              <a:spcAft>
                <a:spcPts val="0"/>
              </a:spcAft>
              <a:buClr>
                <a:schemeClr val="dk1"/>
              </a:buClr>
              <a:buSzPts val="2100"/>
              <a:buFont typeface="Arial"/>
              <a:buNone/>
            </a:pPr>
            <a:r>
              <a:t/>
            </a:r>
            <a:endParaRPr b="0" i="0" sz="2100" u="none">
              <a:solidFill>
                <a:schemeClr val="dk1"/>
              </a:solidFill>
              <a:latin typeface="Calibri"/>
              <a:ea typeface="Calibri"/>
              <a:cs typeface="Calibri"/>
              <a:sym typeface="Calibri"/>
            </a:endParaRPr>
          </a:p>
          <a:p>
            <a:pPr indent="-88900" lvl="0" marL="342900" marR="0" rtl="0" algn="l">
              <a:lnSpc>
                <a:spcPct val="100000"/>
              </a:lnSpc>
              <a:spcBef>
                <a:spcPts val="800"/>
              </a:spcBef>
              <a:spcAft>
                <a:spcPts val="0"/>
              </a:spcAft>
              <a:buClr>
                <a:schemeClr val="dk1"/>
              </a:buClr>
              <a:buSzPts val="4000"/>
              <a:buFont typeface="Arial"/>
              <a:buNone/>
            </a:pPr>
            <a:r>
              <a:t/>
            </a:r>
            <a:endParaRPr b="0" i="0" sz="4000" u="none">
              <a:solidFill>
                <a:schemeClr val="dk1"/>
              </a:solidFill>
              <a:latin typeface="Calibri"/>
              <a:ea typeface="Calibri"/>
              <a:cs typeface="Calibri"/>
              <a:sym typeface="Calibri"/>
            </a:endParaRPr>
          </a:p>
          <a:p>
            <a:pPr indent="-88900" lvl="0" marL="342900" marR="0" rtl="0" algn="l">
              <a:lnSpc>
                <a:spcPct val="100000"/>
              </a:lnSpc>
              <a:spcBef>
                <a:spcPts val="800"/>
              </a:spcBef>
              <a:spcAft>
                <a:spcPts val="0"/>
              </a:spcAft>
              <a:buClr>
                <a:schemeClr val="dk1"/>
              </a:buClr>
              <a:buSzPts val="4000"/>
              <a:buFont typeface="Arial"/>
              <a:buNone/>
            </a:pPr>
            <a:r>
              <a:t/>
            </a:r>
            <a:endParaRPr b="0" i="0" sz="4000" u="none">
              <a:solidFill>
                <a:schemeClr val="dk1"/>
              </a:solidFill>
              <a:latin typeface="Calibri"/>
              <a:ea typeface="Calibri"/>
              <a:cs typeface="Calibri"/>
              <a:sym typeface="Calibri"/>
            </a:endParaRPr>
          </a:p>
          <a:p>
            <a:pPr indent="-139700" lvl="0" marL="342900" marR="0" rtl="0" algn="l">
              <a:lnSpc>
                <a:spcPct val="100000"/>
              </a:lnSpc>
              <a:spcBef>
                <a:spcPts val="640"/>
              </a:spcBef>
              <a:spcAft>
                <a:spcPts val="0"/>
              </a:spcAft>
              <a:buClr>
                <a:schemeClr val="dk1"/>
              </a:buClr>
              <a:buSzPts val="3200"/>
              <a:buFont typeface="Arial"/>
              <a:buNone/>
            </a:pPr>
            <a:r>
              <a:t/>
            </a:r>
            <a:endParaRPr b="0" i="0" sz="3200" u="none">
              <a:solidFill>
                <a:schemeClr val="dk1"/>
              </a:solidFill>
              <a:latin typeface="Calibri"/>
              <a:ea typeface="Calibri"/>
              <a:cs typeface="Calibri"/>
              <a:sym typeface="Calibri"/>
            </a:endParaRPr>
          </a:p>
          <a:p>
            <a:pPr indent="-127000" lvl="0" marL="342900" marR="0" rtl="0" algn="l">
              <a:lnSpc>
                <a:spcPct val="100000"/>
              </a:lnSpc>
              <a:spcBef>
                <a:spcPts val="680"/>
              </a:spcBef>
              <a:spcAft>
                <a:spcPts val="0"/>
              </a:spcAft>
              <a:buClr>
                <a:schemeClr val="dk1"/>
              </a:buClr>
              <a:buSzPts val="3400"/>
              <a:buFont typeface="Arial"/>
              <a:buNone/>
            </a:pPr>
            <a:r>
              <a:t/>
            </a:r>
            <a:endParaRPr b="1" i="0" sz="3400" u="none">
              <a:solidFill>
                <a:schemeClr val="dk1"/>
              </a:solidFill>
              <a:latin typeface="Calibri"/>
              <a:ea typeface="Calibri"/>
              <a:cs typeface="Calibri"/>
              <a:sym typeface="Calibri"/>
            </a:endParaRPr>
          </a:p>
          <a:p>
            <a:pPr indent="-165100" lvl="0" marL="342900" marR="0" rtl="0" algn="l">
              <a:lnSpc>
                <a:spcPct val="100000"/>
              </a:lnSpc>
              <a:spcBef>
                <a:spcPts val="560"/>
              </a:spcBef>
              <a:spcAft>
                <a:spcPts val="0"/>
              </a:spcAft>
              <a:buClr>
                <a:schemeClr val="dk1"/>
              </a:buClr>
              <a:buSzPts val="2800"/>
              <a:buFont typeface="Arial"/>
              <a:buNone/>
            </a:pPr>
            <a:r>
              <a:t/>
            </a:r>
            <a:endParaRPr b="1" i="0" sz="2800" u="none">
              <a:solidFill>
                <a:schemeClr val="dk1"/>
              </a:solidFill>
              <a:latin typeface="Calibri"/>
              <a:ea typeface="Calibri"/>
              <a:cs typeface="Calibri"/>
              <a:sym typeface="Calibri"/>
            </a:endParaRPr>
          </a:p>
          <a:p>
            <a:pPr indent="-234950" lvl="0" marL="342900" marR="0" rtl="0" algn="l">
              <a:lnSpc>
                <a:spcPct val="100000"/>
              </a:lnSpc>
              <a:spcBef>
                <a:spcPts val="340"/>
              </a:spcBef>
              <a:spcAft>
                <a:spcPts val="0"/>
              </a:spcAft>
              <a:buClr>
                <a:schemeClr val="dk1"/>
              </a:buClr>
              <a:buSzPts val="1700"/>
              <a:buFont typeface="Arial"/>
              <a:buNone/>
            </a:pPr>
            <a:r>
              <a:t/>
            </a:r>
            <a:endParaRPr b="0" i="0" sz="1700" u="none">
              <a:solidFill>
                <a:schemeClr val="dk1"/>
              </a:solidFill>
              <a:latin typeface="Calibri"/>
              <a:ea typeface="Calibri"/>
              <a:cs typeface="Calibri"/>
              <a:sym typeface="Calibri"/>
            </a:endParaRPr>
          </a:p>
          <a:p>
            <a:pPr indent="-114300" lvl="0" marL="342900" marR="0" rtl="0" algn="l">
              <a:lnSpc>
                <a:spcPct val="100000"/>
              </a:lnSpc>
              <a:spcBef>
                <a:spcPts val="720"/>
              </a:spcBef>
              <a:spcAft>
                <a:spcPts val="0"/>
              </a:spcAft>
              <a:buClr>
                <a:schemeClr val="dk1"/>
              </a:buClr>
              <a:buSzPts val="3600"/>
              <a:buFont typeface="Arial"/>
              <a:buNone/>
            </a:pPr>
            <a:r>
              <a:t/>
            </a:r>
            <a:endParaRPr b="0" i="0" sz="3600" u="none">
              <a:solidFill>
                <a:schemeClr val="dk1"/>
              </a:solidFill>
              <a:latin typeface="Calibri"/>
              <a:ea typeface="Calibri"/>
              <a:cs typeface="Calibri"/>
              <a:sym typeface="Calibri"/>
            </a:endParaRPr>
          </a:p>
          <a:p>
            <a:pPr indent="-177800" lvl="0" marL="342900" marR="0" rtl="0" algn="l">
              <a:lnSpc>
                <a:spcPct val="100000"/>
              </a:lnSpc>
              <a:spcBef>
                <a:spcPts val="520"/>
              </a:spcBef>
              <a:spcAft>
                <a:spcPts val="0"/>
              </a:spcAft>
              <a:buClr>
                <a:schemeClr val="dk1"/>
              </a:buClr>
              <a:buSzPts val="2600"/>
              <a:buFont typeface="Arial"/>
              <a:buNone/>
            </a:pPr>
            <a:r>
              <a:t/>
            </a:r>
            <a:endParaRPr b="0" i="0" sz="2600" u="none">
              <a:solidFill>
                <a:schemeClr val="dk1"/>
              </a:solidFill>
              <a:latin typeface="Calibri"/>
              <a:ea typeface="Calibri"/>
              <a:cs typeface="Calibri"/>
              <a:sym typeface="Calibri"/>
            </a:endParaRPr>
          </a:p>
          <a:p>
            <a:pPr indent="-139700" lvl="0" marL="342900" marR="0" rtl="0" algn="l">
              <a:lnSpc>
                <a:spcPct val="100000"/>
              </a:lnSpc>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a:p>
            <a:pPr indent="-139700" lvl="0" marL="342900" marR="0" rtl="0" algn="l">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3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Some of the Root Causes of VAWG: </a:t>
            </a:r>
            <a:r>
              <a:rPr b="0" i="0" lang="en-US" sz="4400" u="none">
                <a:solidFill>
                  <a:schemeClr val="dk1"/>
                </a:solidFill>
                <a:latin typeface="Calibri"/>
                <a:ea typeface="Calibri"/>
                <a:cs typeface="Calibri"/>
                <a:sym typeface="Calibri"/>
              </a:rPr>
              <a:t>Psychological Warfare</a:t>
            </a:r>
            <a:r>
              <a:rPr b="0" i="0" lang="en-US" sz="4000" u="none">
                <a:solidFill>
                  <a:schemeClr val="dk1"/>
                </a:solidFill>
                <a:latin typeface="Calibri"/>
                <a:ea typeface="Calibri"/>
                <a:cs typeface="Calibri"/>
                <a:sym typeface="Calibri"/>
              </a:rPr>
              <a:t> </a:t>
            </a:r>
            <a:endParaRPr/>
          </a:p>
        </p:txBody>
      </p:sp>
      <p:sp>
        <p:nvSpPr>
          <p:cNvPr id="231" name="Google Shape;231;p3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3600"/>
              <a:buFont typeface="Arial"/>
              <a:buChar char="•"/>
            </a:pPr>
            <a:r>
              <a:rPr b="0" i="0" lang="en-US" sz="3600" u="none">
                <a:solidFill>
                  <a:schemeClr val="dk1"/>
                </a:solidFill>
                <a:latin typeface="Calibri"/>
                <a:ea typeface="Calibri"/>
                <a:cs typeface="Calibri"/>
                <a:sym typeface="Calibri"/>
              </a:rPr>
              <a:t>Sexually violating women and girls, particularly rape, during conflict not only hurts them but it is </a:t>
            </a:r>
            <a:r>
              <a:rPr b="1" i="0" lang="en-US" sz="3600" u="none">
                <a:solidFill>
                  <a:schemeClr val="dk1"/>
                </a:solidFill>
                <a:latin typeface="Calibri"/>
                <a:ea typeface="Calibri"/>
                <a:cs typeface="Calibri"/>
                <a:sym typeface="Calibri"/>
              </a:rPr>
              <a:t>deep humiliation for the men in the target community, while eroding its dignified features and enhancing easy defeat </a:t>
            </a:r>
            <a:r>
              <a:rPr b="0" i="0" lang="en-US" sz="2600" u="none">
                <a:solidFill>
                  <a:schemeClr val="dk1"/>
                </a:solidFill>
                <a:latin typeface="Calibri"/>
                <a:ea typeface="Calibri"/>
                <a:cs typeface="Calibri"/>
                <a:sym typeface="Calibri"/>
              </a:rPr>
              <a:t>(http://worldsavvymonitor.wordpress.com/2009/10/23/violence-against-women-in-times-of-war-a-look-at-root-causes/  accessed on 24/3/14) </a:t>
            </a:r>
            <a:endParaRPr/>
          </a:p>
          <a:p>
            <a:pPr indent="-114300" lvl="0" marL="342900" marR="0" rtl="0" algn="l">
              <a:lnSpc>
                <a:spcPct val="90000"/>
              </a:lnSpc>
              <a:spcBef>
                <a:spcPts val="720"/>
              </a:spcBef>
              <a:spcAft>
                <a:spcPts val="0"/>
              </a:spcAft>
              <a:buClr>
                <a:schemeClr val="dk1"/>
              </a:buClr>
              <a:buSzPts val="3600"/>
              <a:buFont typeface="Arial"/>
              <a:buNone/>
            </a:pPr>
            <a:r>
              <a:t/>
            </a:r>
            <a:endParaRPr b="0" i="0" sz="3600" u="none">
              <a:solidFill>
                <a:schemeClr val="dk1"/>
              </a:solidFill>
              <a:latin typeface="Calibri"/>
              <a:ea typeface="Calibri"/>
              <a:cs typeface="Calibri"/>
              <a:sym typeface="Calibri"/>
            </a:endParaRPr>
          </a:p>
          <a:p>
            <a:pPr indent="-342900" lvl="0" marL="342900" marR="0" rtl="0" algn="l">
              <a:lnSpc>
                <a:spcPct val="90000"/>
              </a:lnSpc>
              <a:spcBef>
                <a:spcPts val="720"/>
              </a:spcBef>
              <a:spcAft>
                <a:spcPts val="0"/>
              </a:spcAft>
              <a:buClr>
                <a:schemeClr val="dk1"/>
              </a:buClr>
              <a:buSzPts val="3600"/>
              <a:buFont typeface="Arial"/>
              <a:buNone/>
            </a:pPr>
            <a:r>
              <a:t/>
            </a:r>
            <a:endParaRPr b="0" i="0" sz="3600" u="none">
              <a:solidFill>
                <a:schemeClr val="dk1"/>
              </a:solidFill>
              <a:latin typeface="Calibri"/>
              <a:ea typeface="Calibri"/>
              <a:cs typeface="Calibri"/>
              <a:sym typeface="Calibri"/>
            </a:endParaRPr>
          </a:p>
          <a:p>
            <a:pPr indent="0" lvl="0" marL="342900" marR="0" rtl="0" algn="l">
              <a:lnSpc>
                <a:spcPct val="90000"/>
              </a:lnSpc>
              <a:spcBef>
                <a:spcPts val="1440"/>
              </a:spcBef>
              <a:spcAft>
                <a:spcPts val="0"/>
              </a:spcAft>
              <a:buClr>
                <a:schemeClr val="dk1"/>
              </a:buClr>
              <a:buSzPts val="7200"/>
              <a:buFont typeface="Arial"/>
              <a:buNone/>
            </a:pPr>
            <a:r>
              <a:t/>
            </a:r>
            <a:endParaRPr b="0" i="0" sz="7200" u="none">
              <a:solidFill>
                <a:schemeClr val="dk1"/>
              </a:solidFill>
              <a:latin typeface="Calibri"/>
              <a:ea typeface="Calibri"/>
              <a:cs typeface="Calibri"/>
              <a:sym typeface="Calibri"/>
            </a:endParaRPr>
          </a:p>
          <a:p>
            <a:pPr indent="-209550" lvl="0" marL="342900" marR="0" rtl="0" algn="l">
              <a:lnSpc>
                <a:spcPct val="90000"/>
              </a:lnSpc>
              <a:spcBef>
                <a:spcPts val="420"/>
              </a:spcBef>
              <a:spcAft>
                <a:spcPts val="0"/>
              </a:spcAft>
              <a:buClr>
                <a:schemeClr val="dk1"/>
              </a:buClr>
              <a:buSzPts val="2100"/>
              <a:buFont typeface="Arial"/>
              <a:buNone/>
            </a:pPr>
            <a:r>
              <a:t/>
            </a:r>
            <a:endParaRPr b="0" i="0" sz="2100" u="none">
              <a:solidFill>
                <a:schemeClr val="dk1"/>
              </a:solidFill>
              <a:latin typeface="Calibri"/>
              <a:ea typeface="Calibri"/>
              <a:cs typeface="Calibri"/>
              <a:sym typeface="Calibri"/>
            </a:endParaRPr>
          </a:p>
          <a:p>
            <a:pPr indent="-88900" lvl="0" marL="342900" marR="0" rtl="0" algn="l">
              <a:lnSpc>
                <a:spcPct val="90000"/>
              </a:lnSpc>
              <a:spcBef>
                <a:spcPts val="800"/>
              </a:spcBef>
              <a:spcAft>
                <a:spcPts val="0"/>
              </a:spcAft>
              <a:buClr>
                <a:schemeClr val="dk1"/>
              </a:buClr>
              <a:buSzPts val="4000"/>
              <a:buFont typeface="Arial"/>
              <a:buNone/>
            </a:pPr>
            <a:r>
              <a:t/>
            </a:r>
            <a:endParaRPr b="0" i="0" sz="4000" u="none">
              <a:solidFill>
                <a:schemeClr val="dk1"/>
              </a:solidFill>
              <a:latin typeface="Calibri"/>
              <a:ea typeface="Calibri"/>
              <a:cs typeface="Calibri"/>
              <a:sym typeface="Calibri"/>
            </a:endParaRPr>
          </a:p>
          <a:p>
            <a:pPr indent="-88900" lvl="0" marL="342900" marR="0" rtl="0" algn="l">
              <a:lnSpc>
                <a:spcPct val="90000"/>
              </a:lnSpc>
              <a:spcBef>
                <a:spcPts val="800"/>
              </a:spcBef>
              <a:spcAft>
                <a:spcPts val="0"/>
              </a:spcAft>
              <a:buClr>
                <a:schemeClr val="dk1"/>
              </a:buClr>
              <a:buSzPts val="4000"/>
              <a:buFont typeface="Arial"/>
              <a:buNone/>
            </a:pPr>
            <a:r>
              <a:t/>
            </a:r>
            <a:endParaRPr b="0" i="0" sz="4000" u="none">
              <a:solidFill>
                <a:schemeClr val="dk1"/>
              </a:solidFill>
              <a:latin typeface="Calibri"/>
              <a:ea typeface="Calibri"/>
              <a:cs typeface="Calibri"/>
              <a:sym typeface="Calibri"/>
            </a:endParaRPr>
          </a:p>
          <a:p>
            <a:pPr indent="-139700" lvl="0" marL="342900" marR="0" rtl="0" algn="l">
              <a:lnSpc>
                <a:spcPct val="90000"/>
              </a:lnSpc>
              <a:spcBef>
                <a:spcPts val="640"/>
              </a:spcBef>
              <a:spcAft>
                <a:spcPts val="0"/>
              </a:spcAft>
              <a:buClr>
                <a:schemeClr val="dk1"/>
              </a:buClr>
              <a:buSzPts val="3200"/>
              <a:buFont typeface="Arial"/>
              <a:buNone/>
            </a:pPr>
            <a:r>
              <a:t/>
            </a:r>
            <a:endParaRPr b="0" i="0" sz="3200" u="none">
              <a:solidFill>
                <a:schemeClr val="dk1"/>
              </a:solidFill>
              <a:latin typeface="Calibri"/>
              <a:ea typeface="Calibri"/>
              <a:cs typeface="Calibri"/>
              <a:sym typeface="Calibri"/>
            </a:endParaRPr>
          </a:p>
          <a:p>
            <a:pPr indent="-127000" lvl="0" marL="342900" marR="0" rtl="0" algn="l">
              <a:lnSpc>
                <a:spcPct val="90000"/>
              </a:lnSpc>
              <a:spcBef>
                <a:spcPts val="680"/>
              </a:spcBef>
              <a:spcAft>
                <a:spcPts val="0"/>
              </a:spcAft>
              <a:buClr>
                <a:schemeClr val="dk1"/>
              </a:buClr>
              <a:buSzPts val="3400"/>
              <a:buFont typeface="Arial"/>
              <a:buNone/>
            </a:pPr>
            <a:r>
              <a:t/>
            </a:r>
            <a:endParaRPr b="1" i="0" sz="3400" u="none">
              <a:solidFill>
                <a:schemeClr val="dk1"/>
              </a:solidFill>
              <a:latin typeface="Calibri"/>
              <a:ea typeface="Calibri"/>
              <a:cs typeface="Calibri"/>
              <a:sym typeface="Calibri"/>
            </a:endParaRPr>
          </a:p>
          <a:p>
            <a:pPr indent="-165100" lvl="0" marL="342900" marR="0" rtl="0" algn="l">
              <a:lnSpc>
                <a:spcPct val="90000"/>
              </a:lnSpc>
              <a:spcBef>
                <a:spcPts val="560"/>
              </a:spcBef>
              <a:spcAft>
                <a:spcPts val="0"/>
              </a:spcAft>
              <a:buClr>
                <a:schemeClr val="dk1"/>
              </a:buClr>
              <a:buSzPts val="2800"/>
              <a:buFont typeface="Arial"/>
              <a:buNone/>
            </a:pPr>
            <a:r>
              <a:t/>
            </a:r>
            <a:endParaRPr b="1" i="0" sz="2800" u="none">
              <a:solidFill>
                <a:schemeClr val="dk1"/>
              </a:solidFill>
              <a:latin typeface="Calibri"/>
              <a:ea typeface="Calibri"/>
              <a:cs typeface="Calibri"/>
              <a:sym typeface="Calibri"/>
            </a:endParaRPr>
          </a:p>
          <a:p>
            <a:pPr indent="-234950" lvl="0" marL="342900" marR="0" rtl="0" algn="l">
              <a:lnSpc>
                <a:spcPct val="90000"/>
              </a:lnSpc>
              <a:spcBef>
                <a:spcPts val="340"/>
              </a:spcBef>
              <a:spcAft>
                <a:spcPts val="0"/>
              </a:spcAft>
              <a:buClr>
                <a:schemeClr val="dk1"/>
              </a:buClr>
              <a:buSzPts val="1700"/>
              <a:buFont typeface="Arial"/>
              <a:buNone/>
            </a:pPr>
            <a:r>
              <a:t/>
            </a:r>
            <a:endParaRPr b="0" i="0" sz="1700" u="none">
              <a:solidFill>
                <a:schemeClr val="dk1"/>
              </a:solidFill>
              <a:latin typeface="Calibri"/>
              <a:ea typeface="Calibri"/>
              <a:cs typeface="Calibri"/>
              <a:sym typeface="Calibri"/>
            </a:endParaRPr>
          </a:p>
          <a:p>
            <a:pPr indent="-114300" lvl="0" marL="342900" marR="0" rtl="0" algn="l">
              <a:lnSpc>
                <a:spcPct val="90000"/>
              </a:lnSpc>
              <a:spcBef>
                <a:spcPts val="720"/>
              </a:spcBef>
              <a:spcAft>
                <a:spcPts val="0"/>
              </a:spcAft>
              <a:buClr>
                <a:schemeClr val="dk1"/>
              </a:buClr>
              <a:buSzPts val="3600"/>
              <a:buFont typeface="Arial"/>
              <a:buNone/>
            </a:pPr>
            <a:r>
              <a:t/>
            </a:r>
            <a:endParaRPr b="0" i="0" sz="3600" u="none">
              <a:solidFill>
                <a:schemeClr val="dk1"/>
              </a:solidFill>
              <a:latin typeface="Calibri"/>
              <a:ea typeface="Calibri"/>
              <a:cs typeface="Calibri"/>
              <a:sym typeface="Calibri"/>
            </a:endParaRPr>
          </a:p>
          <a:p>
            <a:pPr indent="-177800" lvl="0" marL="342900" marR="0" rtl="0" algn="l">
              <a:lnSpc>
                <a:spcPct val="90000"/>
              </a:lnSpc>
              <a:spcBef>
                <a:spcPts val="520"/>
              </a:spcBef>
              <a:spcAft>
                <a:spcPts val="0"/>
              </a:spcAft>
              <a:buClr>
                <a:schemeClr val="dk1"/>
              </a:buClr>
              <a:buSzPts val="2600"/>
              <a:buFont typeface="Arial"/>
              <a:buNone/>
            </a:pPr>
            <a:r>
              <a:t/>
            </a:r>
            <a:endParaRPr b="0" i="0" sz="2600" u="none">
              <a:solidFill>
                <a:schemeClr val="dk1"/>
              </a:solidFill>
              <a:latin typeface="Calibri"/>
              <a:ea typeface="Calibri"/>
              <a:cs typeface="Calibri"/>
              <a:sym typeface="Calibri"/>
            </a:endParaRPr>
          </a:p>
          <a:p>
            <a:pPr indent="-139700" lvl="0" marL="342900" marR="0" rtl="0" algn="l">
              <a:lnSpc>
                <a:spcPct val="90000"/>
              </a:lnSpc>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a:p>
            <a:pPr indent="-139700" lvl="0" marL="342900" marR="0" rtl="0" algn="l">
              <a:spcBef>
                <a:spcPts val="640"/>
              </a:spcBef>
              <a:spcAft>
                <a:spcPts val="0"/>
              </a:spcAft>
              <a:buClr>
                <a:schemeClr val="dk1"/>
              </a:buClr>
              <a:buSzPts val="3200"/>
              <a:buFont typeface="Arial"/>
              <a:buNone/>
            </a:pPr>
            <a:r>
              <a:t/>
            </a:r>
            <a:endParaRPr b="1" i="0" sz="3200" u="none">
              <a:solidFill>
                <a:schemeClr val="dk1"/>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3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1" i="0" lang="en-US" sz="4400" u="none">
                <a:solidFill>
                  <a:schemeClr val="dk1"/>
                </a:solidFill>
                <a:latin typeface="Calibri"/>
                <a:ea typeface="Calibri"/>
                <a:cs typeface="Calibri"/>
                <a:sym typeface="Calibri"/>
              </a:rPr>
              <a:t>Conclusions</a:t>
            </a:r>
            <a:endParaRPr/>
          </a:p>
        </p:txBody>
      </p:sp>
      <p:sp>
        <p:nvSpPr>
          <p:cNvPr id="237" name="Google Shape;237;p3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3100"/>
              <a:buFont typeface="Arial"/>
              <a:buChar char="•"/>
            </a:pPr>
            <a:r>
              <a:rPr b="0" i="0" lang="en-US" sz="3100" u="none">
                <a:solidFill>
                  <a:schemeClr val="dk1"/>
                </a:solidFill>
                <a:latin typeface="Calibri"/>
                <a:ea typeface="Calibri"/>
                <a:cs typeface="Calibri"/>
                <a:sym typeface="Calibri"/>
              </a:rPr>
              <a:t>Addressing VAWG is critical and urgent for global sustainable development, particularly in Sierra Leone, </a:t>
            </a:r>
            <a:endParaRPr/>
          </a:p>
          <a:p>
            <a:pPr indent="-342900" lvl="0" marL="342900" marR="0" rtl="0" algn="l">
              <a:lnSpc>
                <a:spcPct val="80000"/>
              </a:lnSpc>
              <a:spcBef>
                <a:spcPts val="620"/>
              </a:spcBef>
              <a:spcAft>
                <a:spcPts val="0"/>
              </a:spcAft>
              <a:buClr>
                <a:schemeClr val="dk1"/>
              </a:buClr>
              <a:buSzPts val="3100"/>
              <a:buFont typeface="Arial"/>
              <a:buChar char="•"/>
            </a:pPr>
            <a:r>
              <a:rPr b="0" i="0" lang="en-US" sz="3100" u="none">
                <a:solidFill>
                  <a:schemeClr val="dk1"/>
                </a:solidFill>
                <a:latin typeface="Calibri"/>
                <a:ea typeface="Calibri"/>
                <a:cs typeface="Calibri"/>
                <a:sym typeface="Calibri"/>
              </a:rPr>
              <a:t>which is more likely to be realised through facilitating debates, (reviewed) legislations, enforcement, planning, implementation, monitoring and evaluation by stakeholders, particularly the primary ones – W&amp;G, </a:t>
            </a:r>
            <a:endParaRPr/>
          </a:p>
          <a:p>
            <a:pPr indent="-342900" lvl="0" marL="342900" marR="0" rtl="0" algn="l">
              <a:lnSpc>
                <a:spcPct val="80000"/>
              </a:lnSpc>
              <a:spcBef>
                <a:spcPts val="620"/>
              </a:spcBef>
              <a:spcAft>
                <a:spcPts val="0"/>
              </a:spcAft>
              <a:buClr>
                <a:schemeClr val="dk1"/>
              </a:buClr>
              <a:buSzPts val="3100"/>
              <a:buFont typeface="Arial"/>
              <a:buChar char="•"/>
            </a:pPr>
            <a:r>
              <a:rPr b="0" i="0" lang="en-US" sz="3100" u="none">
                <a:solidFill>
                  <a:schemeClr val="dk1"/>
                </a:solidFill>
                <a:latin typeface="Calibri"/>
                <a:ea typeface="Calibri"/>
                <a:cs typeface="Calibri"/>
                <a:sym typeface="Calibri"/>
              </a:rPr>
              <a:t>to address myriad of historical, socio-cultural, organisational and structural causes in an interactive environment.</a:t>
            </a:r>
            <a:endParaRPr/>
          </a:p>
          <a:p>
            <a:pPr indent="-146050" lvl="0" marL="342900" marR="0" rtl="0" algn="l">
              <a:lnSpc>
                <a:spcPct val="80000"/>
              </a:lnSpc>
              <a:spcBef>
                <a:spcPts val="620"/>
              </a:spcBef>
              <a:spcAft>
                <a:spcPts val="0"/>
              </a:spcAft>
              <a:buClr>
                <a:schemeClr val="dk1"/>
              </a:buClr>
              <a:buSzPts val="3100"/>
              <a:buFont typeface="Arial"/>
              <a:buNone/>
            </a:pPr>
            <a:r>
              <a:t/>
            </a:r>
            <a:endParaRPr b="0" i="0" sz="3100" u="none">
              <a:solidFill>
                <a:schemeClr val="dk1"/>
              </a:solidFill>
              <a:latin typeface="Calibri"/>
              <a:ea typeface="Calibri"/>
              <a:cs typeface="Calibri"/>
              <a:sym typeface="Calibri"/>
            </a:endParaRPr>
          </a:p>
          <a:p>
            <a:pPr indent="-203200" lvl="0" marL="342900" marR="0" rtl="0" algn="l">
              <a:lnSpc>
                <a:spcPct val="80000"/>
              </a:lnSpc>
              <a:spcBef>
                <a:spcPts val="440"/>
              </a:spcBef>
              <a:spcAft>
                <a:spcPts val="0"/>
              </a:spcAft>
              <a:buClr>
                <a:schemeClr val="dk1"/>
              </a:buClr>
              <a:buSzPts val="2200"/>
              <a:buFont typeface="Arial"/>
              <a:buNone/>
            </a:pPr>
            <a:r>
              <a:t/>
            </a:r>
            <a:endParaRPr b="0" i="0" sz="2200" u="none">
              <a:solidFill>
                <a:schemeClr val="dk1"/>
              </a:solidFill>
              <a:latin typeface="Calibri"/>
              <a:ea typeface="Calibri"/>
              <a:cs typeface="Calibri"/>
              <a:sym typeface="Calibri"/>
            </a:endParaRPr>
          </a:p>
          <a:p>
            <a:pPr indent="-146050" lvl="0" marL="342900" marR="0" rtl="0" algn="l">
              <a:lnSpc>
                <a:spcPct val="80000"/>
              </a:lnSpc>
              <a:spcBef>
                <a:spcPts val="620"/>
              </a:spcBef>
              <a:spcAft>
                <a:spcPts val="0"/>
              </a:spcAft>
              <a:buClr>
                <a:schemeClr val="dk1"/>
              </a:buClr>
              <a:buSzPts val="3100"/>
              <a:buFont typeface="Arial"/>
              <a:buNone/>
            </a:pPr>
            <a:r>
              <a:t/>
            </a:r>
            <a:endParaRPr b="0" i="0" sz="3100" u="none">
              <a:solidFill>
                <a:schemeClr val="dk1"/>
              </a:solidFill>
              <a:latin typeface="Calibri"/>
              <a:ea typeface="Calibri"/>
              <a:cs typeface="Calibri"/>
              <a:sym typeface="Calibri"/>
            </a:endParaRPr>
          </a:p>
          <a:p>
            <a:pPr indent="-342900" lvl="0" marL="342900" marR="0" rtl="0" algn="l">
              <a:lnSpc>
                <a:spcPct val="80000"/>
              </a:lnSpc>
              <a:spcBef>
                <a:spcPts val="620"/>
              </a:spcBef>
              <a:spcAft>
                <a:spcPts val="0"/>
              </a:spcAft>
              <a:buClr>
                <a:schemeClr val="dk1"/>
              </a:buClr>
              <a:buSzPts val="3100"/>
              <a:buFont typeface="Arial"/>
              <a:buNone/>
            </a:pPr>
            <a:r>
              <a:t/>
            </a:r>
            <a:endParaRPr b="0" i="0" sz="3100" u="none">
              <a:solidFill>
                <a:schemeClr val="dk1"/>
              </a:solidFill>
              <a:latin typeface="Calibri"/>
              <a:ea typeface="Calibri"/>
              <a:cs typeface="Calibri"/>
              <a:sym typeface="Calibri"/>
            </a:endParaRPr>
          </a:p>
          <a:p>
            <a:pPr indent="0" lvl="0" marL="342900" marR="0" rtl="0" algn="l">
              <a:lnSpc>
                <a:spcPct val="80000"/>
              </a:lnSpc>
              <a:spcBef>
                <a:spcPts val="1220"/>
              </a:spcBef>
              <a:spcAft>
                <a:spcPts val="0"/>
              </a:spcAft>
              <a:buClr>
                <a:schemeClr val="dk1"/>
              </a:buClr>
              <a:buSzPts val="6100"/>
              <a:buFont typeface="Arial"/>
              <a:buNone/>
            </a:pPr>
            <a:r>
              <a:t/>
            </a:r>
            <a:endParaRPr b="0" i="0" sz="6100" u="none">
              <a:solidFill>
                <a:schemeClr val="dk1"/>
              </a:solidFill>
              <a:latin typeface="Calibri"/>
              <a:ea typeface="Calibri"/>
              <a:cs typeface="Calibri"/>
              <a:sym typeface="Calibri"/>
            </a:endParaRPr>
          </a:p>
          <a:p>
            <a:pPr indent="-228600" lvl="0" marL="342900" marR="0" rtl="0" algn="l">
              <a:lnSpc>
                <a:spcPct val="80000"/>
              </a:lnSpc>
              <a:spcBef>
                <a:spcPts val="360"/>
              </a:spcBef>
              <a:spcAft>
                <a:spcPts val="0"/>
              </a:spcAft>
              <a:buClr>
                <a:schemeClr val="dk1"/>
              </a:buClr>
              <a:buSzPts val="1800"/>
              <a:buFont typeface="Arial"/>
              <a:buNone/>
            </a:pPr>
            <a:r>
              <a:t/>
            </a:r>
            <a:endParaRPr b="0" i="0" sz="1800" u="none">
              <a:solidFill>
                <a:schemeClr val="dk1"/>
              </a:solidFill>
              <a:latin typeface="Calibri"/>
              <a:ea typeface="Calibri"/>
              <a:cs typeface="Calibri"/>
              <a:sym typeface="Calibri"/>
            </a:endParaRPr>
          </a:p>
          <a:p>
            <a:pPr indent="-127000" lvl="0" marL="342900" marR="0" rtl="0" algn="l">
              <a:lnSpc>
                <a:spcPct val="80000"/>
              </a:lnSpc>
              <a:spcBef>
                <a:spcPts val="680"/>
              </a:spcBef>
              <a:spcAft>
                <a:spcPts val="0"/>
              </a:spcAft>
              <a:buClr>
                <a:schemeClr val="dk1"/>
              </a:buClr>
              <a:buSzPts val="3400"/>
              <a:buFont typeface="Arial"/>
              <a:buNone/>
            </a:pPr>
            <a:r>
              <a:t/>
            </a:r>
            <a:endParaRPr b="0" i="0" sz="3400" u="none">
              <a:solidFill>
                <a:schemeClr val="dk1"/>
              </a:solidFill>
              <a:latin typeface="Calibri"/>
              <a:ea typeface="Calibri"/>
              <a:cs typeface="Calibri"/>
              <a:sym typeface="Calibri"/>
            </a:endParaRPr>
          </a:p>
          <a:p>
            <a:pPr indent="-127000" lvl="0" marL="342900" marR="0" rtl="0" algn="l">
              <a:lnSpc>
                <a:spcPct val="80000"/>
              </a:lnSpc>
              <a:spcBef>
                <a:spcPts val="680"/>
              </a:spcBef>
              <a:spcAft>
                <a:spcPts val="0"/>
              </a:spcAft>
              <a:buClr>
                <a:schemeClr val="dk1"/>
              </a:buClr>
              <a:buSzPts val="3400"/>
              <a:buFont typeface="Arial"/>
              <a:buNone/>
            </a:pPr>
            <a:r>
              <a:t/>
            </a:r>
            <a:endParaRPr b="0" i="0" sz="3400" u="none">
              <a:solidFill>
                <a:schemeClr val="dk1"/>
              </a:solidFill>
              <a:latin typeface="Calibri"/>
              <a:ea typeface="Calibri"/>
              <a:cs typeface="Calibri"/>
              <a:sym typeface="Calibri"/>
            </a:endParaRPr>
          </a:p>
          <a:p>
            <a:pPr indent="-171450" lvl="0" marL="342900" marR="0" rtl="0" algn="l">
              <a:lnSpc>
                <a:spcPct val="80000"/>
              </a:lnSpc>
              <a:spcBef>
                <a:spcPts val="540"/>
              </a:spcBef>
              <a:spcAft>
                <a:spcPts val="0"/>
              </a:spcAft>
              <a:buClr>
                <a:schemeClr val="dk1"/>
              </a:buClr>
              <a:buSzPts val="2700"/>
              <a:buFont typeface="Arial"/>
              <a:buNone/>
            </a:pPr>
            <a:r>
              <a:t/>
            </a:r>
            <a:endParaRPr b="0" i="0" sz="2700" u="none">
              <a:solidFill>
                <a:schemeClr val="dk1"/>
              </a:solidFill>
              <a:latin typeface="Calibri"/>
              <a:ea typeface="Calibri"/>
              <a:cs typeface="Calibri"/>
              <a:sym typeface="Calibri"/>
            </a:endParaRPr>
          </a:p>
          <a:p>
            <a:pPr indent="-158750" lvl="0" marL="342900" marR="0" rtl="0" algn="l">
              <a:lnSpc>
                <a:spcPct val="80000"/>
              </a:lnSpc>
              <a:spcBef>
                <a:spcPts val="580"/>
              </a:spcBef>
              <a:spcAft>
                <a:spcPts val="0"/>
              </a:spcAft>
              <a:buClr>
                <a:schemeClr val="dk1"/>
              </a:buClr>
              <a:buSzPts val="2900"/>
              <a:buFont typeface="Arial"/>
              <a:buNone/>
            </a:pPr>
            <a:r>
              <a:t/>
            </a:r>
            <a:endParaRPr b="1" i="0" sz="2900" u="none">
              <a:solidFill>
                <a:schemeClr val="dk1"/>
              </a:solidFill>
              <a:latin typeface="Calibri"/>
              <a:ea typeface="Calibri"/>
              <a:cs typeface="Calibri"/>
              <a:sym typeface="Calibri"/>
            </a:endParaRPr>
          </a:p>
          <a:p>
            <a:pPr indent="-190500" lvl="0" marL="342900" marR="0" rtl="0" algn="l">
              <a:lnSpc>
                <a:spcPct val="80000"/>
              </a:lnSpc>
              <a:spcBef>
                <a:spcPts val="480"/>
              </a:spcBef>
              <a:spcAft>
                <a:spcPts val="0"/>
              </a:spcAft>
              <a:buClr>
                <a:schemeClr val="dk1"/>
              </a:buClr>
              <a:buSzPts val="2400"/>
              <a:buFont typeface="Arial"/>
              <a:buNone/>
            </a:pPr>
            <a:r>
              <a:t/>
            </a:r>
            <a:endParaRPr b="1" i="0" sz="2400" u="none">
              <a:solidFill>
                <a:schemeClr val="dk1"/>
              </a:solidFill>
              <a:latin typeface="Calibri"/>
              <a:ea typeface="Calibri"/>
              <a:cs typeface="Calibri"/>
              <a:sym typeface="Calibri"/>
            </a:endParaRPr>
          </a:p>
          <a:p>
            <a:pPr indent="-254000" lvl="0" marL="342900" marR="0" rtl="0" algn="l">
              <a:lnSpc>
                <a:spcPct val="80000"/>
              </a:lnSpc>
              <a:spcBef>
                <a:spcPts val="280"/>
              </a:spcBef>
              <a:spcAft>
                <a:spcPts val="0"/>
              </a:spcAft>
              <a:buClr>
                <a:schemeClr val="dk1"/>
              </a:buClr>
              <a:buSzPts val="1400"/>
              <a:buFont typeface="Arial"/>
              <a:buNone/>
            </a:pPr>
            <a:r>
              <a:t/>
            </a:r>
            <a:endParaRPr b="0" i="0" sz="1400" u="none">
              <a:solidFill>
                <a:schemeClr val="dk1"/>
              </a:solidFill>
              <a:latin typeface="Calibri"/>
              <a:ea typeface="Calibri"/>
              <a:cs typeface="Calibri"/>
              <a:sym typeface="Calibri"/>
            </a:endParaRPr>
          </a:p>
          <a:p>
            <a:pPr indent="-146050" lvl="0" marL="342900" marR="0" rtl="0" algn="l">
              <a:lnSpc>
                <a:spcPct val="80000"/>
              </a:lnSpc>
              <a:spcBef>
                <a:spcPts val="620"/>
              </a:spcBef>
              <a:spcAft>
                <a:spcPts val="0"/>
              </a:spcAft>
              <a:buClr>
                <a:schemeClr val="dk1"/>
              </a:buClr>
              <a:buSzPts val="3100"/>
              <a:buFont typeface="Arial"/>
              <a:buNone/>
            </a:pPr>
            <a:r>
              <a:t/>
            </a:r>
            <a:endParaRPr b="0" i="0" sz="3100" u="none">
              <a:solidFill>
                <a:schemeClr val="dk1"/>
              </a:solidFill>
              <a:latin typeface="Calibri"/>
              <a:ea typeface="Calibri"/>
              <a:cs typeface="Calibri"/>
              <a:sym typeface="Calibri"/>
            </a:endParaRPr>
          </a:p>
          <a:p>
            <a:pPr indent="-203200" lvl="0" marL="342900" marR="0" rtl="0" algn="l">
              <a:lnSpc>
                <a:spcPct val="80000"/>
              </a:lnSpc>
              <a:spcBef>
                <a:spcPts val="440"/>
              </a:spcBef>
              <a:spcAft>
                <a:spcPts val="0"/>
              </a:spcAft>
              <a:buClr>
                <a:schemeClr val="dk1"/>
              </a:buClr>
              <a:buSzPts val="2200"/>
              <a:buFont typeface="Arial"/>
              <a:buNone/>
            </a:pPr>
            <a:r>
              <a:t/>
            </a:r>
            <a:endParaRPr b="0" i="0" sz="2200" u="none">
              <a:solidFill>
                <a:schemeClr val="dk1"/>
              </a:solidFill>
              <a:latin typeface="Calibri"/>
              <a:ea typeface="Calibri"/>
              <a:cs typeface="Calibri"/>
              <a:sym typeface="Calibri"/>
            </a:endParaRPr>
          </a:p>
          <a:p>
            <a:pPr indent="-171450" lvl="0" marL="342900" marR="0" rtl="0" algn="l">
              <a:lnSpc>
                <a:spcPct val="80000"/>
              </a:lnSpc>
              <a:spcBef>
                <a:spcPts val="540"/>
              </a:spcBef>
              <a:spcAft>
                <a:spcPts val="0"/>
              </a:spcAft>
              <a:buClr>
                <a:schemeClr val="dk1"/>
              </a:buClr>
              <a:buSzPts val="2700"/>
              <a:buFont typeface="Arial"/>
              <a:buNone/>
            </a:pPr>
            <a:r>
              <a:t/>
            </a:r>
            <a:endParaRPr b="1" i="0" sz="2700" u="none">
              <a:solidFill>
                <a:schemeClr val="dk1"/>
              </a:solidFill>
              <a:latin typeface="Calibri"/>
              <a:ea typeface="Calibri"/>
              <a:cs typeface="Calibri"/>
              <a:sym typeface="Calibri"/>
            </a:endParaRPr>
          </a:p>
          <a:p>
            <a:pPr indent="-171450" lvl="0" marL="342900" marR="0" rtl="0" algn="l">
              <a:spcBef>
                <a:spcPts val="540"/>
              </a:spcBef>
              <a:spcAft>
                <a:spcPts val="0"/>
              </a:spcAft>
              <a:buClr>
                <a:schemeClr val="dk1"/>
              </a:buClr>
              <a:buSzPts val="2700"/>
              <a:buFont typeface="Arial"/>
              <a:buNone/>
            </a:pPr>
            <a:r>
              <a:t/>
            </a:r>
            <a:endParaRPr b="1" i="0" sz="2700" u="none">
              <a:solidFill>
                <a:schemeClr val="dk1"/>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39"/>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0" i="0" lang="en-US" sz="4400" u="none">
                <a:solidFill>
                  <a:schemeClr val="dk1"/>
                </a:solidFill>
                <a:latin typeface="Calibri"/>
                <a:ea typeface="Calibri"/>
                <a:cs typeface="Calibri"/>
                <a:sym typeface="Calibri"/>
              </a:rPr>
              <a:t>THE END</a:t>
            </a:r>
            <a:endParaRPr/>
          </a:p>
        </p:txBody>
      </p:sp>
      <p:sp>
        <p:nvSpPr>
          <p:cNvPr id="243" name="Google Shape;243;p39"/>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rgbClr val="898989"/>
              </a:buClr>
              <a:buSzPts val="3200"/>
              <a:buNone/>
            </a:pPr>
            <a:r>
              <a:rPr b="0" i="0" lang="en-US" sz="3200" u="none">
                <a:solidFill>
                  <a:srgbClr val="898989"/>
                </a:solidFill>
                <a:latin typeface="Calibri"/>
                <a:ea typeface="Calibri"/>
                <a:cs typeface="Calibri"/>
                <a:sym typeface="Calibri"/>
              </a:rPr>
              <a:t>Thank you for your attention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1" i="0" lang="en-US" sz="4400" u="none">
                <a:solidFill>
                  <a:schemeClr val="dk1"/>
                </a:solidFill>
                <a:latin typeface="Calibri"/>
                <a:ea typeface="Calibri"/>
                <a:cs typeface="Calibri"/>
                <a:sym typeface="Calibri"/>
              </a:rPr>
              <a:t>OUTLINE OF THE PRESENTATION</a:t>
            </a:r>
            <a:endParaRPr/>
          </a:p>
        </p:txBody>
      </p:sp>
      <p:sp>
        <p:nvSpPr>
          <p:cNvPr id="97" name="Google Shape;97;p1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Background</a:t>
            </a:r>
            <a:endParaRPr/>
          </a:p>
          <a:p>
            <a:pPr indent="-285750" lvl="1" marL="742950" marR="0" rtl="0" algn="l">
              <a:lnSpc>
                <a:spcPct val="90000"/>
              </a:lnSpc>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Key concept in GAD</a:t>
            </a:r>
            <a:endParaRPr/>
          </a:p>
          <a:p>
            <a:pPr indent="-285750" lvl="1" marL="742950" marR="0" rtl="0" algn="l">
              <a:lnSpc>
                <a:spcPct val="90000"/>
              </a:lnSpc>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Definition of VAWG</a:t>
            </a:r>
            <a:endParaRPr/>
          </a:p>
          <a:p>
            <a:pPr indent="-285750" lvl="1" marL="742950" marR="0" rtl="0" algn="l">
              <a:lnSpc>
                <a:spcPct val="90000"/>
              </a:lnSpc>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When  and Forms/types of VAWG</a:t>
            </a:r>
            <a:endParaRPr/>
          </a:p>
          <a:p>
            <a:pPr indent="-285750" lvl="1" marL="742950" marR="0" rtl="0" algn="l">
              <a:lnSpc>
                <a:spcPct val="90000"/>
              </a:lnSpc>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Places of manifestation</a:t>
            </a:r>
            <a:endParaRPr/>
          </a:p>
          <a:p>
            <a:pPr indent="-285750" lvl="1" marL="742950" marR="0" rtl="0" algn="l">
              <a:lnSpc>
                <a:spcPct val="90000"/>
              </a:lnSpc>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Who is affected by VAWG</a:t>
            </a:r>
            <a:endParaRPr/>
          </a:p>
          <a:p>
            <a:pPr indent="-285750" lvl="1" marL="742950" marR="0" rtl="0" algn="l">
              <a:lnSpc>
                <a:spcPct val="90000"/>
              </a:lnSpc>
              <a:spcBef>
                <a:spcPts val="560"/>
              </a:spcBef>
              <a:spcAft>
                <a:spcPts val="0"/>
              </a:spcAft>
              <a:buClr>
                <a:schemeClr val="dk1"/>
              </a:buClr>
              <a:buSzPts val="2800"/>
              <a:buFont typeface="Arial"/>
              <a:buChar char="–"/>
            </a:pPr>
            <a:r>
              <a:rPr b="0" i="0" lang="en-US" sz="2800" u="none" cap="none" strike="noStrike">
                <a:solidFill>
                  <a:schemeClr val="dk1"/>
                </a:solidFill>
                <a:latin typeface="Calibri"/>
                <a:ea typeface="Calibri"/>
                <a:cs typeface="Calibri"/>
                <a:sym typeface="Calibri"/>
              </a:rPr>
              <a:t>Why VAWG is an issue</a:t>
            </a:r>
            <a:endParaRPr/>
          </a:p>
          <a:p>
            <a:pPr indent="-342900" lvl="0" marL="342900" marR="0" rtl="0" algn="l">
              <a:lnSpc>
                <a:spcPct val="90000"/>
              </a:lnSpc>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Some of the Root Causes of VAWG</a:t>
            </a:r>
            <a:endParaRPr/>
          </a:p>
          <a:p>
            <a:pPr indent="-342900" lvl="0" marL="342900" marR="0" rtl="0" algn="l">
              <a:lnSpc>
                <a:spcPct val="90000"/>
              </a:lnSpc>
              <a:spcBef>
                <a:spcPts val="640"/>
              </a:spcBef>
              <a:spcAft>
                <a:spcPts val="0"/>
              </a:spcAft>
              <a:buClr>
                <a:schemeClr val="dk1"/>
              </a:buClr>
              <a:buSzPts val="3200"/>
              <a:buFont typeface="Arial"/>
              <a:buChar char="•"/>
            </a:pPr>
            <a:r>
              <a:rPr b="0" i="0" lang="en-US" sz="3200" u="none" cap="none" strike="noStrike">
                <a:solidFill>
                  <a:schemeClr val="dk1"/>
                </a:solidFill>
                <a:latin typeface="Calibri"/>
                <a:ea typeface="Calibri"/>
                <a:cs typeface="Calibri"/>
                <a:sym typeface="Calibri"/>
              </a:rPr>
              <a:t>Conclusions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1" i="0" lang="en-US" sz="4400" u="none">
                <a:solidFill>
                  <a:schemeClr val="dk1"/>
                </a:solidFill>
                <a:latin typeface="Calibri"/>
                <a:ea typeface="Calibri"/>
                <a:cs typeface="Calibri"/>
                <a:sym typeface="Calibri"/>
              </a:rPr>
              <a:t>Background</a:t>
            </a:r>
            <a:r>
              <a:rPr b="0" i="0" lang="en-US" sz="4400" u="none">
                <a:solidFill>
                  <a:schemeClr val="dk1"/>
                </a:solidFill>
                <a:latin typeface="Calibri"/>
                <a:ea typeface="Calibri"/>
                <a:cs typeface="Calibri"/>
                <a:sym typeface="Calibri"/>
              </a:rPr>
              <a:t> – Key GAD Concepts</a:t>
            </a:r>
            <a:endParaRPr/>
          </a:p>
        </p:txBody>
      </p:sp>
      <p:sp>
        <p:nvSpPr>
          <p:cNvPr id="103" name="Google Shape;103;p1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3000"/>
              <a:buFont typeface="Arial"/>
              <a:buChar char="•"/>
            </a:pPr>
            <a:r>
              <a:rPr b="1" i="0" lang="en-US" sz="3000" u="none" cap="none" strike="noStrike">
                <a:solidFill>
                  <a:schemeClr val="dk1"/>
                </a:solidFill>
                <a:latin typeface="Calibri"/>
                <a:ea typeface="Calibri"/>
                <a:cs typeface="Calibri"/>
                <a:sym typeface="Calibri"/>
              </a:rPr>
              <a:t>Sex</a:t>
            </a:r>
            <a:r>
              <a:rPr b="0" i="0" lang="en-US" sz="3000" u="none" cap="none" strike="noStrike">
                <a:solidFill>
                  <a:schemeClr val="dk1"/>
                </a:solidFill>
                <a:latin typeface="Calibri"/>
                <a:ea typeface="Calibri"/>
                <a:cs typeface="Calibri"/>
                <a:sym typeface="Calibri"/>
              </a:rPr>
              <a:t> is the </a:t>
            </a:r>
            <a:r>
              <a:rPr b="1" i="0" lang="en-US" sz="3000" u="none" cap="none" strike="noStrike">
                <a:solidFill>
                  <a:schemeClr val="dk1"/>
                </a:solidFill>
                <a:latin typeface="Calibri"/>
                <a:ea typeface="Calibri"/>
                <a:cs typeface="Calibri"/>
                <a:sym typeface="Calibri"/>
              </a:rPr>
              <a:t>biological and physiological </a:t>
            </a:r>
            <a:r>
              <a:rPr b="0" i="0" lang="en-US" sz="3000" u="none" cap="none" strike="noStrike">
                <a:solidFill>
                  <a:schemeClr val="dk1"/>
                </a:solidFill>
                <a:latin typeface="Calibri"/>
                <a:ea typeface="Calibri"/>
                <a:cs typeface="Calibri"/>
                <a:sym typeface="Calibri"/>
              </a:rPr>
              <a:t>characteristics of males and females (including the recently growing neuter gender).</a:t>
            </a:r>
            <a:endParaRPr/>
          </a:p>
          <a:p>
            <a:pPr indent="-342900" lvl="0" marL="342900" marR="0" rtl="0" algn="l">
              <a:lnSpc>
                <a:spcPct val="80000"/>
              </a:lnSpc>
              <a:spcBef>
                <a:spcPts val="600"/>
              </a:spcBef>
              <a:spcAft>
                <a:spcPts val="0"/>
              </a:spcAft>
              <a:buClr>
                <a:schemeClr val="dk1"/>
              </a:buClr>
              <a:buSzPts val="3000"/>
              <a:buFont typeface="Arial"/>
              <a:buChar char="•"/>
            </a:pPr>
            <a:r>
              <a:rPr b="1" i="0" lang="en-US" sz="3000" u="none" cap="none" strike="noStrike">
                <a:solidFill>
                  <a:schemeClr val="dk1"/>
                </a:solidFill>
                <a:latin typeface="Calibri"/>
                <a:ea typeface="Calibri"/>
                <a:cs typeface="Calibri"/>
                <a:sym typeface="Calibri"/>
              </a:rPr>
              <a:t>Gender </a:t>
            </a:r>
            <a:r>
              <a:rPr b="0" i="0" lang="en-US" sz="3000" u="none" cap="none" strike="noStrike">
                <a:solidFill>
                  <a:schemeClr val="dk1"/>
                </a:solidFill>
                <a:latin typeface="Calibri"/>
                <a:ea typeface="Calibri"/>
                <a:cs typeface="Calibri"/>
                <a:sym typeface="Calibri"/>
              </a:rPr>
              <a:t>is defined as the </a:t>
            </a:r>
            <a:r>
              <a:rPr b="1" i="0" lang="en-US" sz="3000" u="none" cap="none" strike="noStrike">
                <a:solidFill>
                  <a:schemeClr val="dk1"/>
                </a:solidFill>
                <a:latin typeface="Calibri"/>
                <a:ea typeface="Calibri"/>
                <a:cs typeface="Calibri"/>
                <a:sym typeface="Calibri"/>
              </a:rPr>
              <a:t>socially constructed roles and relations of males and females</a:t>
            </a:r>
            <a:r>
              <a:rPr b="0" i="0" lang="en-US" sz="3000" u="none" cap="none" strike="noStrike">
                <a:solidFill>
                  <a:schemeClr val="dk1"/>
                </a:solidFill>
                <a:latin typeface="Calibri"/>
                <a:ea typeface="Calibri"/>
                <a:cs typeface="Calibri"/>
                <a:sym typeface="Calibri"/>
              </a:rPr>
              <a:t> relative to the </a:t>
            </a:r>
            <a:r>
              <a:rPr b="1" i="0" lang="en-US" sz="3000" u="none" cap="none" strike="noStrike">
                <a:solidFill>
                  <a:schemeClr val="dk1"/>
                </a:solidFill>
                <a:latin typeface="Calibri"/>
                <a:ea typeface="Calibri"/>
                <a:cs typeface="Calibri"/>
                <a:sym typeface="Calibri"/>
              </a:rPr>
              <a:t>level of development.  </a:t>
            </a:r>
            <a:endParaRPr/>
          </a:p>
          <a:p>
            <a:pPr indent="-342900" lvl="0" marL="342900" marR="0" rtl="0" algn="l">
              <a:lnSpc>
                <a:spcPct val="80000"/>
              </a:lnSpc>
              <a:spcBef>
                <a:spcPts val="600"/>
              </a:spcBef>
              <a:spcAft>
                <a:spcPts val="0"/>
              </a:spcAft>
              <a:buClr>
                <a:schemeClr val="dk1"/>
              </a:buClr>
              <a:buSzPts val="3000"/>
              <a:buFont typeface="Arial"/>
              <a:buChar char="•"/>
            </a:pPr>
            <a:r>
              <a:rPr b="0" i="0" lang="en-US" sz="3000" u="none" cap="none" strike="noStrike">
                <a:solidFill>
                  <a:schemeClr val="dk1"/>
                </a:solidFill>
                <a:latin typeface="Calibri"/>
                <a:ea typeface="Calibri"/>
                <a:cs typeface="Calibri"/>
                <a:sym typeface="Calibri"/>
              </a:rPr>
              <a:t>Imbalances in the construct constitutes the </a:t>
            </a:r>
            <a:r>
              <a:rPr b="1" i="0" lang="en-US" sz="3000" u="none" cap="none" strike="noStrike">
                <a:solidFill>
                  <a:schemeClr val="dk1"/>
                </a:solidFill>
                <a:latin typeface="Calibri"/>
                <a:ea typeface="Calibri"/>
                <a:cs typeface="Calibri"/>
                <a:sym typeface="Calibri"/>
              </a:rPr>
              <a:t>gender issue</a:t>
            </a:r>
            <a:r>
              <a:rPr b="0" i="0" lang="en-US" sz="3000" u="none" cap="none" strike="noStrike">
                <a:solidFill>
                  <a:schemeClr val="dk1"/>
                </a:solidFill>
                <a:latin typeface="Calibri"/>
                <a:ea typeface="Calibri"/>
                <a:cs typeface="Calibri"/>
                <a:sym typeface="Calibri"/>
              </a:rPr>
              <a:t> that GAD seeks to correct by enhancing </a:t>
            </a:r>
            <a:r>
              <a:rPr b="1" i="0" lang="en-US" sz="3000" u="none" cap="none" strike="noStrike">
                <a:solidFill>
                  <a:schemeClr val="dk1"/>
                </a:solidFill>
                <a:latin typeface="Calibri"/>
                <a:ea typeface="Calibri"/>
                <a:cs typeface="Calibri"/>
                <a:sym typeface="Calibri"/>
              </a:rPr>
              <a:t>equality</a:t>
            </a:r>
            <a:r>
              <a:rPr b="0" i="0" lang="en-US" sz="3000" u="none" cap="none" strike="noStrike">
                <a:solidFill>
                  <a:schemeClr val="dk1"/>
                </a:solidFill>
                <a:latin typeface="Calibri"/>
                <a:ea typeface="Calibri"/>
                <a:cs typeface="Calibri"/>
                <a:sym typeface="Calibri"/>
              </a:rPr>
              <a:t> in roles, </a:t>
            </a:r>
            <a:r>
              <a:rPr b="1" i="0" lang="en-US" sz="3000" u="none" cap="none" strike="noStrike">
                <a:solidFill>
                  <a:schemeClr val="dk1"/>
                </a:solidFill>
                <a:latin typeface="Calibri"/>
                <a:ea typeface="Calibri"/>
                <a:cs typeface="Calibri"/>
                <a:sym typeface="Calibri"/>
              </a:rPr>
              <a:t>equity</a:t>
            </a:r>
            <a:r>
              <a:rPr b="0" i="0" lang="en-US" sz="3000" u="none" cap="none" strike="noStrike">
                <a:solidFill>
                  <a:schemeClr val="dk1"/>
                </a:solidFill>
                <a:latin typeface="Calibri"/>
                <a:ea typeface="Calibri"/>
                <a:cs typeface="Calibri"/>
                <a:sym typeface="Calibri"/>
              </a:rPr>
              <a:t> in resources and </a:t>
            </a:r>
            <a:r>
              <a:rPr b="1" i="0" lang="en-US" sz="3000" u="none" cap="none" strike="noStrike">
                <a:solidFill>
                  <a:schemeClr val="dk1"/>
                </a:solidFill>
                <a:latin typeface="Calibri"/>
                <a:ea typeface="Calibri"/>
                <a:cs typeface="Calibri"/>
                <a:sym typeface="Calibri"/>
              </a:rPr>
              <a:t>empowerment</a:t>
            </a:r>
            <a:r>
              <a:rPr b="0" i="0" lang="en-US" sz="3000" u="none" cap="none" strike="noStrike">
                <a:solidFill>
                  <a:schemeClr val="dk1"/>
                </a:solidFill>
                <a:latin typeface="Calibri"/>
                <a:ea typeface="Calibri"/>
                <a:cs typeface="Calibri"/>
                <a:sym typeface="Calibri"/>
              </a:rPr>
              <a:t> in decision making for the </a:t>
            </a:r>
            <a:r>
              <a:rPr b="1" i="0" lang="en-US" sz="3000" u="none" cap="none" strike="noStrike">
                <a:solidFill>
                  <a:schemeClr val="dk1"/>
                </a:solidFill>
                <a:latin typeface="Calibri"/>
                <a:ea typeface="Calibri"/>
                <a:cs typeface="Calibri"/>
                <a:sym typeface="Calibri"/>
              </a:rPr>
              <a:t>disadvantaged gender</a:t>
            </a:r>
            <a:r>
              <a:rPr b="0" i="0" lang="en-US" sz="3000" u="none" cap="none" strike="noStrike">
                <a:solidFill>
                  <a:schemeClr val="dk1"/>
                </a:solidFill>
                <a:latin typeface="Calibri"/>
                <a:ea typeface="Calibri"/>
                <a:cs typeface="Calibri"/>
                <a:sym typeface="Calibri"/>
              </a:rPr>
              <a:t>.</a:t>
            </a:r>
            <a:endParaRPr/>
          </a:p>
          <a:p>
            <a:pPr indent="-152400" lvl="0" marL="342900" marR="0" rtl="0" algn="l">
              <a:spcBef>
                <a:spcPts val="600"/>
              </a:spcBef>
              <a:spcAft>
                <a:spcPts val="0"/>
              </a:spcAft>
              <a:buClr>
                <a:schemeClr val="dk1"/>
              </a:buClr>
              <a:buSzPts val="3000"/>
              <a:buFont typeface="Arial"/>
              <a:buNone/>
            </a:pPr>
            <a:r>
              <a:t/>
            </a:r>
            <a:endParaRPr b="0" i="0" sz="3000" u="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1" i="0" lang="en-US" sz="4400" u="none">
                <a:solidFill>
                  <a:schemeClr val="dk1"/>
                </a:solidFill>
                <a:latin typeface="Calibri"/>
                <a:ea typeface="Calibri"/>
                <a:cs typeface="Calibri"/>
                <a:sym typeface="Calibri"/>
              </a:rPr>
              <a:t>Background</a:t>
            </a:r>
            <a:r>
              <a:rPr b="0" i="0" lang="en-US" sz="4400" u="none">
                <a:solidFill>
                  <a:schemeClr val="dk1"/>
                </a:solidFill>
                <a:latin typeface="Calibri"/>
                <a:ea typeface="Calibri"/>
                <a:cs typeface="Calibri"/>
                <a:sym typeface="Calibri"/>
              </a:rPr>
              <a:t> – Definition of VAWG</a:t>
            </a:r>
            <a:endParaRPr/>
          </a:p>
        </p:txBody>
      </p:sp>
      <p:sp>
        <p:nvSpPr>
          <p:cNvPr id="109" name="Google Shape;109;p1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2700"/>
              <a:buFont typeface="Arial"/>
              <a:buChar char="•"/>
            </a:pPr>
            <a:r>
              <a:rPr b="0" i="0" lang="en-US" sz="2700" u="none">
                <a:solidFill>
                  <a:schemeClr val="dk1"/>
                </a:solidFill>
                <a:latin typeface="Calibri"/>
                <a:ea typeface="Calibri"/>
                <a:cs typeface="Calibri"/>
                <a:sym typeface="Calibri"/>
              </a:rPr>
              <a:t>United Nations declaration on Violence Against Women </a:t>
            </a:r>
            <a:r>
              <a:rPr b="0" i="1" lang="en-US" sz="2700" u="none">
                <a:solidFill>
                  <a:schemeClr val="dk1"/>
                </a:solidFill>
                <a:latin typeface="Calibri"/>
                <a:ea typeface="Calibri"/>
                <a:cs typeface="Calibri"/>
                <a:sym typeface="Calibri"/>
              </a:rPr>
              <a:t>"Gender-based violence is </a:t>
            </a:r>
            <a:r>
              <a:rPr b="1" i="1" lang="en-US" sz="2700" u="none">
                <a:solidFill>
                  <a:schemeClr val="dk1"/>
                </a:solidFill>
                <a:latin typeface="Calibri"/>
                <a:ea typeface="Calibri"/>
                <a:cs typeface="Calibri"/>
                <a:sym typeface="Calibri"/>
              </a:rPr>
              <a:t>violence involving men and women, in which the female is usually the victim</a:t>
            </a:r>
            <a:r>
              <a:rPr b="0" i="1" lang="en-US" sz="2700" u="none">
                <a:solidFill>
                  <a:schemeClr val="dk1"/>
                </a:solidFill>
                <a:latin typeface="Calibri"/>
                <a:ea typeface="Calibri"/>
                <a:cs typeface="Calibri"/>
                <a:sym typeface="Calibri"/>
              </a:rPr>
              <a:t>; and which is derived from unequal power relationships between men and women. Violence is directed specifically against a woman because she is a woman, or affects women disproportionately. It includes, but is not limited to, </a:t>
            </a:r>
            <a:r>
              <a:rPr b="1" i="1" lang="en-US" sz="2700" u="none">
                <a:solidFill>
                  <a:schemeClr val="dk1"/>
                </a:solidFill>
                <a:latin typeface="Calibri"/>
                <a:ea typeface="Calibri"/>
                <a:cs typeface="Calibri"/>
                <a:sym typeface="Calibri"/>
              </a:rPr>
              <a:t>physical, sexual and psychological harm (including intimidation, suffering, coercion, and/or deprivation of liberty within the family, or within the general community)</a:t>
            </a:r>
            <a:r>
              <a:rPr b="0" i="1" lang="en-US" sz="2700" u="none">
                <a:solidFill>
                  <a:schemeClr val="dk1"/>
                </a:solidFill>
                <a:latin typeface="Calibri"/>
                <a:ea typeface="Calibri"/>
                <a:cs typeface="Calibri"/>
                <a:sym typeface="Calibri"/>
              </a:rPr>
              <a:t>. It includes that violence which is perpetrated or condoned by the state". - (UNFPA Gender Theme Group, 1998)’.</a:t>
            </a:r>
            <a:endParaRPr b="0" i="0" sz="2700" u="none">
              <a:solidFill>
                <a:schemeClr val="dk1"/>
              </a:solidFill>
              <a:latin typeface="Calibri"/>
              <a:ea typeface="Calibri"/>
              <a:cs typeface="Calibri"/>
              <a:sym typeface="Calibri"/>
            </a:endParaRPr>
          </a:p>
          <a:p>
            <a:pPr indent="-171450" lvl="0" marL="342900" marR="0" rtl="0" algn="l">
              <a:spcBef>
                <a:spcPts val="540"/>
              </a:spcBef>
              <a:spcAft>
                <a:spcPts val="0"/>
              </a:spcAft>
              <a:buClr>
                <a:schemeClr val="dk1"/>
              </a:buClr>
              <a:buSzPts val="2700"/>
              <a:buFont typeface="Arial"/>
              <a:buNone/>
            </a:pPr>
            <a:r>
              <a:t/>
            </a:r>
            <a:endParaRPr b="0" i="0" sz="2700" u="non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Background</a:t>
            </a:r>
            <a:r>
              <a:rPr b="0" i="0" lang="en-US" sz="4000" u="none">
                <a:solidFill>
                  <a:schemeClr val="dk1"/>
                </a:solidFill>
                <a:latin typeface="Calibri"/>
                <a:ea typeface="Calibri"/>
                <a:cs typeface="Calibri"/>
                <a:sym typeface="Calibri"/>
              </a:rPr>
              <a:t> – Forms of VAWG and When</a:t>
            </a:r>
            <a:endParaRPr/>
          </a:p>
        </p:txBody>
      </p:sp>
      <p:graphicFrame>
        <p:nvGraphicFramePr>
          <p:cNvPr id="115" name="Google Shape;115;p18"/>
          <p:cNvGraphicFramePr/>
          <p:nvPr/>
        </p:nvGraphicFramePr>
        <p:xfrm>
          <a:off x="457200" y="1600200"/>
          <a:ext cx="3000000" cy="3000000"/>
        </p:xfrm>
        <a:graphic>
          <a:graphicData uri="http://schemas.openxmlformats.org/drawingml/2006/table">
            <a:tbl>
              <a:tblPr>
                <a:noFill/>
                <a:tableStyleId>{7AFAB1D1-7F55-41A2-B340-75BFDEB68EF6}</a:tableStyleId>
              </a:tblPr>
              <a:tblGrid>
                <a:gridCol w="4114800"/>
                <a:gridCol w="4114800"/>
              </a:tblGrid>
              <a:tr h="265100">
                <a:tc>
                  <a:txBody>
                    <a:bodyPr/>
                    <a:lstStyle/>
                    <a:p>
                      <a:pPr indent="0" lvl="0" marL="0" marR="0" rtl="0" algn="ctr">
                        <a:lnSpc>
                          <a:spcPct val="115000"/>
                        </a:lnSpc>
                        <a:spcBef>
                          <a:spcPts val="0"/>
                        </a:spcBef>
                        <a:spcAft>
                          <a:spcPts val="0"/>
                        </a:spcAft>
                        <a:buClr>
                          <a:srgbClr val="FFFFFF"/>
                        </a:buClr>
                        <a:buSzPts val="1100"/>
                        <a:buFont typeface="Times New Roman"/>
                        <a:buNone/>
                      </a:pPr>
                      <a:r>
                        <a:rPr b="1" i="0" lang="en-US" sz="1100" u="none" cap="none" strike="noStrike">
                          <a:solidFill>
                            <a:srgbClr val="FFFFFF"/>
                          </a:solidFill>
                          <a:latin typeface="Times New Roman"/>
                          <a:ea typeface="Times New Roman"/>
                          <a:cs typeface="Times New Roman"/>
                          <a:sym typeface="Times New Roman"/>
                        </a:rPr>
                        <a:t>PHASE OF LIFE</a:t>
                      </a:r>
                      <a:endParaRPr/>
                    </a:p>
                  </a:txBody>
                  <a:tcPr marT="0" marB="0" marR="68575" marL="6857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c>
                  <a:txBody>
                    <a:bodyPr/>
                    <a:lstStyle/>
                    <a:p>
                      <a:pPr indent="0" lvl="0" marL="0" marR="0" rtl="0" algn="ctr">
                        <a:lnSpc>
                          <a:spcPct val="115000"/>
                        </a:lnSpc>
                        <a:spcBef>
                          <a:spcPts val="0"/>
                        </a:spcBef>
                        <a:spcAft>
                          <a:spcPts val="0"/>
                        </a:spcAft>
                        <a:buClr>
                          <a:srgbClr val="FFFFFF"/>
                        </a:buClr>
                        <a:buSzPts val="1100"/>
                        <a:buFont typeface="Times New Roman"/>
                        <a:buNone/>
                      </a:pPr>
                      <a:r>
                        <a:rPr b="1" i="0" lang="en-US" sz="1100" u="none" cap="none" strike="noStrike">
                          <a:solidFill>
                            <a:srgbClr val="FFFFFF"/>
                          </a:solidFill>
                          <a:latin typeface="Times New Roman"/>
                          <a:ea typeface="Times New Roman"/>
                          <a:cs typeface="Times New Roman"/>
                          <a:sym typeface="Times New Roman"/>
                        </a:rPr>
                        <a:t>PREDOMINANT TYPE OF VIOLENCE</a:t>
                      </a:r>
                      <a:endParaRPr/>
                    </a:p>
                  </a:txBody>
                  <a:tcPr marT="0" marB="0" marR="68575" marL="6857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chemeClr val="accent1"/>
                    </a:solidFill>
                  </a:tcPr>
                </a:tc>
              </a:tr>
              <a:tr h="384175">
                <a:tc>
                  <a:txBody>
                    <a:bodyPr/>
                    <a:lstStyle/>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Prenatal</a:t>
                      </a:r>
                      <a:endParaRPr/>
                    </a:p>
                  </a:txBody>
                  <a:tcPr marT="0" marB="0" marR="68575" marL="6857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0D8E8"/>
                    </a:solidFill>
                  </a:tcPr>
                </a:tc>
                <a:tc>
                  <a:txBody>
                    <a:bodyPr/>
                    <a:lstStyle/>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Prenatal sex selection, </a:t>
                      </a:r>
                      <a:r>
                        <a:rPr b="1" i="0" lang="en-US" sz="1100" u="none" cap="none" strike="noStrike">
                          <a:solidFill>
                            <a:srgbClr val="000000"/>
                          </a:solidFill>
                          <a:latin typeface="Times New Roman"/>
                          <a:ea typeface="Times New Roman"/>
                          <a:cs typeface="Times New Roman"/>
                          <a:sym typeface="Times New Roman"/>
                        </a:rPr>
                        <a:t>battering during</a:t>
                      </a:r>
                      <a:endParaRPr b="1"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1" i="0" lang="en-US" sz="1100" u="none" cap="none" strike="noStrike">
                          <a:solidFill>
                            <a:srgbClr val="000000"/>
                          </a:solidFill>
                          <a:latin typeface="Times New Roman"/>
                          <a:ea typeface="Times New Roman"/>
                          <a:cs typeface="Times New Roman"/>
                          <a:sym typeface="Times New Roman"/>
                        </a:rPr>
                        <a:t>pregnanc</a:t>
                      </a:r>
                      <a:r>
                        <a:rPr b="0" i="0" lang="en-US" sz="1100" u="none" cap="none" strike="noStrike">
                          <a:solidFill>
                            <a:srgbClr val="000000"/>
                          </a:solidFill>
                          <a:latin typeface="Times New Roman"/>
                          <a:ea typeface="Times New Roman"/>
                          <a:cs typeface="Times New Roman"/>
                          <a:sym typeface="Times New Roman"/>
                        </a:rPr>
                        <a:t>y, coerced pregnancy</a:t>
                      </a:r>
                      <a:endParaRPr/>
                    </a:p>
                  </a:txBody>
                  <a:tcPr marT="0" marB="0" marR="68575" marL="6857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381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0D8E8"/>
                    </a:solidFill>
                  </a:tcPr>
                </a:tc>
              </a:tr>
              <a:tr h="579425">
                <a:tc>
                  <a:txBody>
                    <a:bodyPr/>
                    <a:lstStyle/>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Infancy</a:t>
                      </a:r>
                      <a:endParaRPr/>
                    </a:p>
                  </a:txBody>
                  <a:tcPr marT="0" marB="0" marR="68575" marL="6857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9EDF4"/>
                    </a:solidFill>
                  </a:tcPr>
                </a:tc>
                <a:tc>
                  <a:txBody>
                    <a:bodyPr/>
                    <a:lstStyle/>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Female infanticide,</a:t>
                      </a:r>
                      <a:r>
                        <a:rPr b="1" i="0" lang="en-US" sz="1100" u="none" cap="none" strike="noStrike">
                          <a:solidFill>
                            <a:srgbClr val="000000"/>
                          </a:solidFill>
                          <a:latin typeface="Times New Roman"/>
                          <a:ea typeface="Times New Roman"/>
                          <a:cs typeface="Times New Roman"/>
                          <a:sym typeface="Times New Roman"/>
                        </a:rPr>
                        <a:t> neglect, emotional and</a:t>
                      </a:r>
                      <a:endParaRPr b="1"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1" i="0" lang="en-US" sz="1100" u="none" cap="none" strike="noStrike">
                          <a:solidFill>
                            <a:srgbClr val="000000"/>
                          </a:solidFill>
                          <a:latin typeface="Times New Roman"/>
                          <a:ea typeface="Times New Roman"/>
                          <a:cs typeface="Times New Roman"/>
                          <a:sym typeface="Times New Roman"/>
                        </a:rPr>
                        <a:t>physical abuse,</a:t>
                      </a:r>
                      <a:r>
                        <a:rPr b="0" i="0" lang="en-US" sz="1100" u="none" cap="none" strike="noStrike">
                          <a:solidFill>
                            <a:srgbClr val="000000"/>
                          </a:solidFill>
                          <a:latin typeface="Times New Roman"/>
                          <a:ea typeface="Times New Roman"/>
                          <a:cs typeface="Times New Roman"/>
                          <a:sym typeface="Times New Roman"/>
                        </a:rPr>
                        <a:t> differential access to food</a:t>
                      </a:r>
                      <a:endParaRPr b="0"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and medical care</a:t>
                      </a:r>
                      <a:endParaRPr/>
                    </a:p>
                  </a:txBody>
                  <a:tcPr marT="0" marB="0" marR="68575" marL="6857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9EDF4"/>
                    </a:solidFill>
                  </a:tcPr>
                </a:tc>
              </a:tr>
              <a:tr h="1155700">
                <a:tc>
                  <a:txBody>
                    <a:bodyPr/>
                    <a:lstStyle/>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Childhood</a:t>
                      </a:r>
                      <a:endParaRPr/>
                    </a:p>
                  </a:txBody>
                  <a:tcPr marT="0" marB="0" marR="68575" marL="6857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0D8E8"/>
                    </a:solidFill>
                  </a:tcPr>
                </a:tc>
                <a:tc>
                  <a:txBody>
                    <a:bodyPr/>
                    <a:lstStyle/>
                    <a:p>
                      <a:pPr indent="0" lvl="0" marL="0" marR="0" rtl="0" algn="l">
                        <a:lnSpc>
                          <a:spcPct val="115000"/>
                        </a:lnSpc>
                        <a:spcBef>
                          <a:spcPts val="0"/>
                        </a:spcBef>
                        <a:spcAft>
                          <a:spcPts val="0"/>
                        </a:spcAft>
                        <a:buClr>
                          <a:srgbClr val="000000"/>
                        </a:buClr>
                        <a:buSzPts val="1100"/>
                        <a:buFont typeface="Times New Roman"/>
                        <a:buNone/>
                      </a:pPr>
                      <a:r>
                        <a:rPr b="1" i="0" lang="en-US" sz="1100" u="none" cap="none" strike="noStrike">
                          <a:solidFill>
                            <a:srgbClr val="000000"/>
                          </a:solidFill>
                          <a:latin typeface="Times New Roman"/>
                          <a:ea typeface="Times New Roman"/>
                          <a:cs typeface="Times New Roman"/>
                          <a:sym typeface="Times New Roman"/>
                        </a:rPr>
                        <a:t>Genital mutilation/cutting;</a:t>
                      </a:r>
                      <a:r>
                        <a:rPr b="0" i="0" lang="en-US" sz="1100" u="none" cap="none" strike="noStrike">
                          <a:solidFill>
                            <a:srgbClr val="000000"/>
                          </a:solidFill>
                          <a:latin typeface="Times New Roman"/>
                          <a:ea typeface="Times New Roman"/>
                          <a:cs typeface="Times New Roman"/>
                          <a:sym typeface="Times New Roman"/>
                        </a:rPr>
                        <a:t> incest and</a:t>
                      </a:r>
                      <a:endParaRPr b="0"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sexual abuse; differential access to food,</a:t>
                      </a:r>
                      <a:endParaRPr b="0"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medical care, and education; children</a:t>
                      </a:r>
                      <a:endParaRPr b="0"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who are engaged in sex work,</a:t>
                      </a:r>
                      <a:r>
                        <a:rPr b="1" i="0" lang="en-US" sz="1100" u="none" cap="none" strike="noStrike">
                          <a:solidFill>
                            <a:srgbClr val="000000"/>
                          </a:solidFill>
                          <a:latin typeface="Times New Roman"/>
                          <a:ea typeface="Times New Roman"/>
                          <a:cs typeface="Times New Roman"/>
                          <a:sym typeface="Times New Roman"/>
                        </a:rPr>
                        <a:t> differential</a:t>
                      </a:r>
                      <a:endParaRPr b="1"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1" i="0" lang="en-US" sz="1100" u="none" cap="none" strike="noStrike">
                          <a:solidFill>
                            <a:srgbClr val="000000"/>
                          </a:solidFill>
                          <a:latin typeface="Times New Roman"/>
                          <a:ea typeface="Times New Roman"/>
                          <a:cs typeface="Times New Roman"/>
                          <a:sym typeface="Times New Roman"/>
                        </a:rPr>
                        <a:t>access to food and medical care, early</a:t>
                      </a:r>
                      <a:endParaRPr b="1"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1" i="0" lang="en-US" sz="1100" u="none" cap="none" strike="noStrike">
                          <a:solidFill>
                            <a:srgbClr val="000000"/>
                          </a:solidFill>
                          <a:latin typeface="Times New Roman"/>
                          <a:ea typeface="Times New Roman"/>
                          <a:cs typeface="Times New Roman"/>
                          <a:sym typeface="Times New Roman"/>
                        </a:rPr>
                        <a:t>and forced marriage</a:t>
                      </a:r>
                      <a:endParaRPr/>
                    </a:p>
                  </a:txBody>
                  <a:tcPr marT="0" marB="0" marR="68575" marL="6857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0D8E8"/>
                    </a:solidFill>
                  </a:tcPr>
                </a:tc>
              </a:tr>
              <a:tr h="965200">
                <a:tc>
                  <a:txBody>
                    <a:bodyPr/>
                    <a:lstStyle/>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Adolescence</a:t>
                      </a:r>
                      <a:endParaRPr/>
                    </a:p>
                  </a:txBody>
                  <a:tcPr marT="0" marB="0" marR="68575" marL="6857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9EDF4"/>
                    </a:solidFill>
                  </a:tcPr>
                </a:tc>
                <a:tc>
                  <a:txBody>
                    <a:bodyPr/>
                    <a:lstStyle/>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Dating and courtship violence, </a:t>
                      </a:r>
                      <a:r>
                        <a:rPr b="1" i="0" lang="en-US" sz="1100" u="none" cap="none" strike="noStrike">
                          <a:solidFill>
                            <a:srgbClr val="000000"/>
                          </a:solidFill>
                          <a:latin typeface="Times New Roman"/>
                          <a:ea typeface="Times New Roman"/>
                          <a:cs typeface="Times New Roman"/>
                          <a:sym typeface="Times New Roman"/>
                        </a:rPr>
                        <a:t>sexual</a:t>
                      </a:r>
                      <a:endParaRPr b="1"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1" i="0" lang="en-US" sz="1100" u="none" cap="none" strike="noStrike">
                          <a:solidFill>
                            <a:srgbClr val="000000"/>
                          </a:solidFill>
                          <a:latin typeface="Times New Roman"/>
                          <a:ea typeface="Times New Roman"/>
                          <a:cs typeface="Times New Roman"/>
                          <a:sym typeface="Times New Roman"/>
                        </a:rPr>
                        <a:t>abuse in the workplace, economically</a:t>
                      </a:r>
                      <a:endParaRPr b="1"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1" i="0" lang="en-US" sz="1100" u="none" cap="none" strike="noStrike">
                          <a:solidFill>
                            <a:srgbClr val="000000"/>
                          </a:solidFill>
                          <a:latin typeface="Times New Roman"/>
                          <a:ea typeface="Times New Roman"/>
                          <a:cs typeface="Times New Roman"/>
                          <a:sym typeface="Times New Roman"/>
                        </a:rPr>
                        <a:t>coerced sex, rape, sexual harassment,</a:t>
                      </a:r>
                      <a:endParaRPr b="1"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forced sex work, differential access to</a:t>
                      </a:r>
                      <a:endParaRPr b="0"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food and medical care</a:t>
                      </a:r>
                      <a:endParaRPr/>
                    </a:p>
                  </a:txBody>
                  <a:tcPr marT="0" marB="0" marR="68575" marL="6857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9EDF4"/>
                    </a:solidFill>
                  </a:tcPr>
                </a:tc>
              </a:tr>
              <a:tr h="1541450">
                <a:tc>
                  <a:txBody>
                    <a:bodyPr/>
                    <a:lstStyle/>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Reproductive/</a:t>
                      </a:r>
                      <a:endParaRPr b="0"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Adulthood</a:t>
                      </a:r>
                      <a:endParaRPr/>
                    </a:p>
                  </a:txBody>
                  <a:tcPr marT="0" marB="0" marR="68575" marL="6857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0D8E8"/>
                    </a:solidFill>
                  </a:tcPr>
                </a:tc>
                <a:tc>
                  <a:txBody>
                    <a:bodyPr/>
                    <a:lstStyle/>
                    <a:p>
                      <a:pPr indent="0" lvl="0" marL="0" marR="0" rtl="0" algn="l">
                        <a:lnSpc>
                          <a:spcPct val="115000"/>
                        </a:lnSpc>
                        <a:spcBef>
                          <a:spcPts val="0"/>
                        </a:spcBef>
                        <a:spcAft>
                          <a:spcPts val="0"/>
                        </a:spcAft>
                        <a:buClr>
                          <a:srgbClr val="000000"/>
                        </a:buClr>
                        <a:buSzPts val="1100"/>
                        <a:buFont typeface="Times New Roman"/>
                        <a:buNone/>
                      </a:pPr>
                      <a:r>
                        <a:rPr b="1" i="0" lang="en-US" sz="1100" u="none" cap="none" strike="noStrike">
                          <a:solidFill>
                            <a:srgbClr val="000000"/>
                          </a:solidFill>
                          <a:latin typeface="Times New Roman"/>
                          <a:ea typeface="Times New Roman"/>
                          <a:cs typeface="Times New Roman"/>
                          <a:sym typeface="Times New Roman"/>
                        </a:rPr>
                        <a:t>Abuse of women by intimate partners,</a:t>
                      </a:r>
                      <a:endParaRPr b="1"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1" i="0" lang="en-US" sz="1100" u="none" cap="none" strike="noStrike">
                          <a:solidFill>
                            <a:srgbClr val="000000"/>
                          </a:solidFill>
                          <a:latin typeface="Times New Roman"/>
                          <a:ea typeface="Times New Roman"/>
                          <a:cs typeface="Times New Roman"/>
                          <a:sym typeface="Times New Roman"/>
                        </a:rPr>
                        <a:t>marital rape,</a:t>
                      </a:r>
                      <a:r>
                        <a:rPr b="0" i="0" lang="en-US" sz="1100" u="none" cap="none" strike="noStrike">
                          <a:solidFill>
                            <a:srgbClr val="000000"/>
                          </a:solidFill>
                          <a:latin typeface="Times New Roman"/>
                          <a:ea typeface="Times New Roman"/>
                          <a:cs typeface="Times New Roman"/>
                          <a:sym typeface="Times New Roman"/>
                        </a:rPr>
                        <a:t> dowry abuse and murders,</a:t>
                      </a:r>
                      <a:endParaRPr b="0"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partner homicide, </a:t>
                      </a:r>
                      <a:r>
                        <a:rPr b="1" i="0" lang="en-US" sz="1100" u="none" cap="none" strike="noStrike">
                          <a:solidFill>
                            <a:srgbClr val="000000"/>
                          </a:solidFill>
                          <a:latin typeface="Times New Roman"/>
                          <a:ea typeface="Times New Roman"/>
                          <a:cs typeface="Times New Roman"/>
                          <a:sym typeface="Times New Roman"/>
                        </a:rPr>
                        <a:t>psychological abuse,</a:t>
                      </a:r>
                      <a:endParaRPr b="1"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1" i="0" lang="en-US" sz="1100" u="none" cap="none" strike="noStrike">
                          <a:solidFill>
                            <a:srgbClr val="000000"/>
                          </a:solidFill>
                          <a:latin typeface="Times New Roman"/>
                          <a:ea typeface="Times New Roman"/>
                          <a:cs typeface="Times New Roman"/>
                          <a:sym typeface="Times New Roman"/>
                        </a:rPr>
                        <a:t>sexual abuse in the workplace,</a:t>
                      </a:r>
                      <a:r>
                        <a:rPr b="0" i="0" lang="en-US" sz="1100" u="none" cap="none" strike="noStrike">
                          <a:solidFill>
                            <a:srgbClr val="000000"/>
                          </a:solidFill>
                          <a:latin typeface="Times New Roman"/>
                          <a:ea typeface="Times New Roman"/>
                          <a:cs typeface="Times New Roman"/>
                          <a:sym typeface="Times New Roman"/>
                        </a:rPr>
                        <a:t> sexual</a:t>
                      </a:r>
                      <a:endParaRPr b="0"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harassment, rape, abuse of women with</a:t>
                      </a:r>
                      <a:endParaRPr b="0"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disabilities, differential access to food and</a:t>
                      </a:r>
                      <a:endParaRPr b="0"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medical care, </a:t>
                      </a:r>
                      <a:r>
                        <a:rPr b="1" i="0" lang="en-US" sz="1100" u="none" cap="none" strike="noStrike">
                          <a:solidFill>
                            <a:srgbClr val="000000"/>
                          </a:solidFill>
                          <a:latin typeface="Times New Roman"/>
                          <a:ea typeface="Times New Roman"/>
                          <a:cs typeface="Times New Roman"/>
                          <a:sym typeface="Times New Roman"/>
                        </a:rPr>
                        <a:t>coerced pregnancy, forced</a:t>
                      </a:r>
                      <a:endParaRPr b="1"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1" i="0" lang="en-US" sz="1100" u="none" cap="none" strike="noStrike">
                          <a:solidFill>
                            <a:srgbClr val="000000"/>
                          </a:solidFill>
                          <a:latin typeface="Times New Roman"/>
                          <a:ea typeface="Times New Roman"/>
                          <a:cs typeface="Times New Roman"/>
                          <a:sym typeface="Times New Roman"/>
                        </a:rPr>
                        <a:t>sterilization</a:t>
                      </a:r>
                      <a:endParaRPr/>
                    </a:p>
                  </a:txBody>
                  <a:tcPr marT="0" marB="0" marR="68575" marL="6857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D0D8E8"/>
                    </a:solidFill>
                  </a:tcPr>
                </a:tc>
              </a:tr>
              <a:tr h="577850">
                <a:tc>
                  <a:txBody>
                    <a:bodyPr/>
                    <a:lstStyle/>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Old Age</a:t>
                      </a:r>
                      <a:endParaRPr/>
                    </a:p>
                  </a:txBody>
                  <a:tcPr marT="0" marB="0" marR="68575" marL="6857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9EDF4"/>
                    </a:solidFill>
                  </a:tcPr>
                </a:tc>
                <a:tc>
                  <a:txBody>
                    <a:bodyPr/>
                    <a:lstStyle/>
                    <a:p>
                      <a:pPr indent="0" lvl="0" marL="0" marR="0" rtl="0" algn="l">
                        <a:lnSpc>
                          <a:spcPct val="115000"/>
                        </a:lnSpc>
                        <a:spcBef>
                          <a:spcPts val="0"/>
                        </a:spcBef>
                        <a:spcAft>
                          <a:spcPts val="0"/>
                        </a:spcAft>
                        <a:buClr>
                          <a:srgbClr val="000000"/>
                        </a:buClr>
                        <a:buSzPts val="1100"/>
                        <a:buFont typeface="Times New Roman"/>
                        <a:buNone/>
                      </a:pPr>
                      <a:r>
                        <a:rPr b="1" i="0" lang="en-US" sz="1100" u="none" cap="none" strike="noStrike">
                          <a:solidFill>
                            <a:srgbClr val="000000"/>
                          </a:solidFill>
                          <a:latin typeface="Times New Roman"/>
                          <a:ea typeface="Times New Roman"/>
                          <a:cs typeface="Times New Roman"/>
                          <a:sym typeface="Times New Roman"/>
                        </a:rPr>
                        <a:t>Abuse of widows, elder abuse (which</a:t>
                      </a:r>
                      <a:endParaRPr b="1"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1" i="0" lang="en-US" sz="1100" u="none" cap="none" strike="noStrike">
                          <a:solidFill>
                            <a:srgbClr val="000000"/>
                          </a:solidFill>
                          <a:latin typeface="Times New Roman"/>
                          <a:ea typeface="Times New Roman"/>
                          <a:cs typeface="Times New Roman"/>
                          <a:sym typeface="Times New Roman"/>
                        </a:rPr>
                        <a:t>affects mostly women)</a:t>
                      </a:r>
                      <a:r>
                        <a:rPr b="0" i="0" lang="en-US" sz="1100" u="none" cap="none" strike="noStrike">
                          <a:solidFill>
                            <a:srgbClr val="000000"/>
                          </a:solidFill>
                          <a:latin typeface="Times New Roman"/>
                          <a:ea typeface="Times New Roman"/>
                          <a:cs typeface="Times New Roman"/>
                          <a:sym typeface="Times New Roman"/>
                        </a:rPr>
                        <a:t>, differential access</a:t>
                      </a:r>
                      <a:endParaRPr b="0" i="0" sz="11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1100"/>
                        <a:buFont typeface="Times New Roman"/>
                        <a:buNone/>
                      </a:pPr>
                      <a:r>
                        <a:rPr b="0" i="0" lang="en-US" sz="1100" u="none" cap="none" strike="noStrike">
                          <a:solidFill>
                            <a:srgbClr val="000000"/>
                          </a:solidFill>
                          <a:latin typeface="Times New Roman"/>
                          <a:ea typeface="Times New Roman"/>
                          <a:cs typeface="Times New Roman"/>
                          <a:sym typeface="Times New Roman"/>
                        </a:rPr>
                        <a:t>to food and medical care</a:t>
                      </a:r>
                      <a:endParaRPr/>
                    </a:p>
                  </a:txBody>
                  <a:tcPr marT="0" marB="0" marR="68575" marL="68575">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12700">
                      <a:solidFill>
                        <a:schemeClr val="lt1"/>
                      </a:solidFill>
                      <a:prstDash val="solid"/>
                      <a:round/>
                      <a:headEnd len="sm" w="sm" type="none"/>
                      <a:tailEnd len="sm" w="sm" type="none"/>
                    </a:lnB>
                    <a:solidFill>
                      <a:srgbClr val="E9EDF4"/>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1" i="0" lang="en-US" sz="4400" u="none">
                <a:solidFill>
                  <a:schemeClr val="dk1"/>
                </a:solidFill>
                <a:latin typeface="Calibri"/>
                <a:ea typeface="Calibri"/>
                <a:cs typeface="Calibri"/>
                <a:sym typeface="Calibri"/>
              </a:rPr>
              <a:t>Background</a:t>
            </a:r>
            <a:r>
              <a:rPr b="0" i="0" lang="en-US" sz="4400" u="none">
                <a:solidFill>
                  <a:schemeClr val="dk1"/>
                </a:solidFill>
                <a:latin typeface="Calibri"/>
                <a:ea typeface="Calibri"/>
                <a:cs typeface="Calibri"/>
                <a:sym typeface="Calibri"/>
              </a:rPr>
              <a:t> – Who is affected</a:t>
            </a:r>
            <a:endParaRPr/>
          </a:p>
        </p:txBody>
      </p:sp>
      <p:sp>
        <p:nvSpPr>
          <p:cNvPr id="121" name="Google Shape;121;p1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chemeClr val="dk1"/>
              </a:buClr>
              <a:buSzPts val="2400"/>
              <a:buFont typeface="Arial"/>
              <a:buChar char="•"/>
            </a:pPr>
            <a:r>
              <a:rPr b="0" i="0" lang="en-US" sz="2400" u="none">
                <a:solidFill>
                  <a:schemeClr val="dk1"/>
                </a:solidFill>
                <a:latin typeface="Calibri"/>
                <a:ea typeface="Calibri"/>
                <a:cs typeface="Calibri"/>
                <a:sym typeface="Calibri"/>
              </a:rPr>
              <a:t>Anybody can be sexually assaulted regardless of age or circumstance.</a:t>
            </a:r>
            <a:r>
              <a:rPr b="0" i="0" lang="en-US" sz="2100" u="none">
                <a:solidFill>
                  <a:schemeClr val="dk1"/>
                </a:solidFill>
                <a:latin typeface="Calibri"/>
                <a:ea typeface="Calibri"/>
                <a:cs typeface="Calibri"/>
                <a:sym typeface="Calibri"/>
              </a:rPr>
              <a:t> </a:t>
            </a:r>
            <a:r>
              <a:rPr b="1" i="0" lang="en-US" sz="3000" u="none">
                <a:solidFill>
                  <a:schemeClr val="dk1"/>
                </a:solidFill>
                <a:latin typeface="Calibri"/>
                <a:ea typeface="Calibri"/>
                <a:cs typeface="Calibri"/>
                <a:sym typeface="Calibri"/>
              </a:rPr>
              <a:t>Women are the main victims </a:t>
            </a:r>
            <a:r>
              <a:rPr b="0" i="0" lang="en-US" sz="1900" u="none">
                <a:solidFill>
                  <a:schemeClr val="dk1"/>
                </a:solidFill>
                <a:latin typeface="Calibri"/>
                <a:ea typeface="Calibri"/>
                <a:cs typeface="Calibri"/>
                <a:sym typeface="Calibri"/>
              </a:rPr>
              <a:t>(</a:t>
            </a:r>
            <a:r>
              <a:rPr b="0" i="0" lang="en-US" sz="1900" u="sng">
                <a:solidFill>
                  <a:schemeClr val="hlink"/>
                </a:solidFill>
                <a:latin typeface="Calibri"/>
                <a:ea typeface="Calibri"/>
                <a:cs typeface="Calibri"/>
                <a:sym typeface="Calibri"/>
                <a:hlinkClick r:id="rId3"/>
              </a:rPr>
              <a:t>http://homepages.iol.ie/~duacon/violence.htm  accessed on 24/3/14</a:t>
            </a:r>
            <a:r>
              <a:rPr b="0" i="0" lang="en-US" sz="1900" u="none">
                <a:solidFill>
                  <a:schemeClr val="dk1"/>
                </a:solidFill>
                <a:latin typeface="Calibri"/>
                <a:ea typeface="Calibri"/>
                <a:cs typeface="Calibri"/>
                <a:sym typeface="Calibri"/>
              </a:rPr>
              <a:t>). </a:t>
            </a:r>
            <a:endParaRPr/>
          </a:p>
          <a:p>
            <a:pPr indent="-342900" lvl="0" marL="342900" marR="0" rtl="0" algn="l">
              <a:lnSpc>
                <a:spcPct val="80000"/>
              </a:lnSpc>
              <a:spcBef>
                <a:spcPts val="600"/>
              </a:spcBef>
              <a:spcAft>
                <a:spcPts val="0"/>
              </a:spcAft>
              <a:buClr>
                <a:schemeClr val="dk1"/>
              </a:buClr>
              <a:buSzPts val="3000"/>
              <a:buFont typeface="Arial"/>
              <a:buChar char="•"/>
            </a:pPr>
            <a:r>
              <a:rPr b="0" i="0" lang="en-US" sz="3000" u="none">
                <a:solidFill>
                  <a:schemeClr val="dk1"/>
                </a:solidFill>
                <a:latin typeface="Calibri"/>
                <a:ea typeface="Calibri"/>
                <a:cs typeface="Calibri"/>
                <a:sym typeface="Calibri"/>
              </a:rPr>
              <a:t>However, </a:t>
            </a:r>
            <a:r>
              <a:rPr b="1" i="0" lang="en-US" sz="3000" u="none">
                <a:solidFill>
                  <a:schemeClr val="dk1"/>
                </a:solidFill>
                <a:latin typeface="Calibri"/>
                <a:ea typeface="Calibri"/>
                <a:cs typeface="Calibri"/>
                <a:sym typeface="Calibri"/>
              </a:rPr>
              <a:t>violence against males is not on the same scale, severity, type or nature, persistence and deliberate compared to females</a:t>
            </a:r>
            <a:r>
              <a:rPr b="0" i="0" lang="en-US" sz="3000" u="none">
                <a:solidFill>
                  <a:schemeClr val="dk1"/>
                </a:solidFill>
                <a:latin typeface="Calibri"/>
                <a:ea typeface="Calibri"/>
                <a:cs typeface="Calibri"/>
                <a:sym typeface="Calibri"/>
              </a:rPr>
              <a:t> </a:t>
            </a:r>
            <a:r>
              <a:rPr b="0" i="0" lang="en-US" sz="1900" u="none">
                <a:solidFill>
                  <a:schemeClr val="dk1"/>
                </a:solidFill>
                <a:latin typeface="Calibri"/>
                <a:ea typeface="Calibri"/>
                <a:cs typeface="Calibri"/>
                <a:sym typeface="Calibri"/>
              </a:rPr>
              <a:t>(</a:t>
            </a:r>
            <a:r>
              <a:rPr b="0" i="0" lang="en-US" sz="1900" u="sng">
                <a:solidFill>
                  <a:schemeClr val="hlink"/>
                </a:solidFill>
                <a:latin typeface="Calibri"/>
                <a:ea typeface="Calibri"/>
                <a:cs typeface="Calibri"/>
                <a:sym typeface="Calibri"/>
                <a:hlinkClick r:id="rId4"/>
              </a:rPr>
              <a:t>http://www.gadnetwork.org.uk/the-violence-against-women/</a:t>
            </a:r>
            <a:r>
              <a:rPr b="0" i="0" lang="en-US" sz="1900" u="none">
                <a:solidFill>
                  <a:schemeClr val="dk1"/>
                </a:solidFill>
                <a:latin typeface="Calibri"/>
                <a:ea typeface="Calibri"/>
                <a:cs typeface="Calibri"/>
                <a:sym typeface="Calibri"/>
              </a:rPr>
              <a:t>; (</a:t>
            </a:r>
            <a:r>
              <a:rPr b="0" i="0" lang="en-US" sz="1900" u="sng">
                <a:solidFill>
                  <a:schemeClr val="hlink"/>
                </a:solidFill>
                <a:latin typeface="Calibri"/>
                <a:ea typeface="Calibri"/>
                <a:cs typeface="Calibri"/>
                <a:sym typeface="Calibri"/>
                <a:hlinkClick r:id="rId5"/>
              </a:rPr>
              <a:t>http://homepages.iol.ie/~duacon/violence.htm  accessed on 24/3/14</a:t>
            </a:r>
            <a:r>
              <a:rPr b="0" i="0" lang="en-US" sz="1900" u="none">
                <a:solidFill>
                  <a:schemeClr val="dk1"/>
                </a:solidFill>
                <a:latin typeface="Calibri"/>
                <a:ea typeface="Calibri"/>
                <a:cs typeface="Calibri"/>
                <a:sym typeface="Calibri"/>
              </a:rPr>
              <a:t>). </a:t>
            </a:r>
            <a:endParaRPr/>
          </a:p>
          <a:p>
            <a:pPr indent="-342900" lvl="0" marL="342900" marR="0" rtl="0" algn="l">
              <a:lnSpc>
                <a:spcPct val="80000"/>
              </a:lnSpc>
              <a:spcBef>
                <a:spcPts val="600"/>
              </a:spcBef>
              <a:spcAft>
                <a:spcPts val="0"/>
              </a:spcAft>
              <a:buClr>
                <a:schemeClr val="dk1"/>
              </a:buClr>
              <a:buSzPts val="3000"/>
              <a:buFont typeface="Arial"/>
              <a:buChar char="•"/>
            </a:pPr>
            <a:r>
              <a:rPr b="0" i="0" lang="en-US" sz="3000" u="none">
                <a:solidFill>
                  <a:schemeClr val="dk1"/>
                </a:solidFill>
                <a:latin typeface="Calibri"/>
                <a:ea typeface="Calibri"/>
                <a:cs typeface="Calibri"/>
                <a:sym typeface="Calibri"/>
              </a:rPr>
              <a:t>Women </a:t>
            </a:r>
            <a:r>
              <a:rPr b="1" i="0" lang="en-US" sz="3000" u="none">
                <a:solidFill>
                  <a:schemeClr val="dk1"/>
                </a:solidFill>
                <a:latin typeface="Calibri"/>
                <a:ea typeface="Calibri"/>
                <a:cs typeface="Calibri"/>
                <a:sym typeface="Calibri"/>
              </a:rPr>
              <a:t>living in precarious condition or discriminated against on the basis of race, language, ethnic group, culture, age, opinion, religion or membership in a minority group</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Background</a:t>
            </a:r>
            <a:r>
              <a:rPr b="0" i="0" lang="en-US" sz="4000" u="none">
                <a:solidFill>
                  <a:schemeClr val="dk1"/>
                </a:solidFill>
                <a:latin typeface="Calibri"/>
                <a:ea typeface="Calibri"/>
                <a:cs typeface="Calibri"/>
                <a:sym typeface="Calibri"/>
              </a:rPr>
              <a:t> – Where: Western Hemisphere of the globe</a:t>
            </a:r>
            <a:endParaRPr/>
          </a:p>
        </p:txBody>
      </p:sp>
      <p:sp>
        <p:nvSpPr>
          <p:cNvPr id="127" name="Google Shape;127;p2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600"/>
              <a:buFont typeface="Arial"/>
              <a:buChar char="•"/>
            </a:pPr>
            <a:r>
              <a:rPr b="0" i="0" lang="en-US" sz="2600" u="none">
                <a:solidFill>
                  <a:schemeClr val="dk1"/>
                </a:solidFill>
                <a:latin typeface="Calibri"/>
                <a:ea typeface="Calibri"/>
                <a:cs typeface="Calibri"/>
                <a:sym typeface="Calibri"/>
              </a:rPr>
              <a:t> </a:t>
            </a:r>
            <a:endParaRPr/>
          </a:p>
        </p:txBody>
      </p:sp>
      <p:pic>
        <p:nvPicPr>
          <p:cNvPr id="128" name="Google Shape;128;p20"/>
          <p:cNvPicPr preferRelativeResize="0"/>
          <p:nvPr/>
        </p:nvPicPr>
        <p:blipFill rotWithShape="1">
          <a:blip r:embed="rId3">
            <a:alphaModFix/>
          </a:blip>
          <a:srcRect b="0" l="0" r="0" t="0"/>
          <a:stretch/>
        </p:blipFill>
        <p:spPr>
          <a:xfrm>
            <a:off x="1835150" y="1581150"/>
            <a:ext cx="5473700" cy="47275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000"/>
              <a:buFont typeface="Calibri"/>
              <a:buNone/>
            </a:pPr>
            <a:r>
              <a:rPr b="1" i="0" lang="en-US" sz="4000" u="none">
                <a:solidFill>
                  <a:schemeClr val="dk1"/>
                </a:solidFill>
                <a:latin typeface="Calibri"/>
                <a:ea typeface="Calibri"/>
                <a:cs typeface="Calibri"/>
                <a:sym typeface="Calibri"/>
              </a:rPr>
              <a:t>Background</a:t>
            </a:r>
            <a:r>
              <a:rPr b="0" i="0" lang="en-US" sz="4000" u="none">
                <a:solidFill>
                  <a:schemeClr val="dk1"/>
                </a:solidFill>
                <a:latin typeface="Calibri"/>
                <a:ea typeface="Calibri"/>
                <a:cs typeface="Calibri"/>
                <a:sym typeface="Calibri"/>
              </a:rPr>
              <a:t> – Where affected: Eastern Hemisphere of the Globe</a:t>
            </a:r>
            <a:endParaRPr/>
          </a:p>
        </p:txBody>
      </p:sp>
      <p:sp>
        <p:nvSpPr>
          <p:cNvPr id="134" name="Google Shape;134;p2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600"/>
              <a:buFont typeface="Arial"/>
              <a:buChar char="•"/>
            </a:pPr>
            <a:r>
              <a:rPr b="0" i="0" lang="en-US" sz="2600" u="none">
                <a:solidFill>
                  <a:schemeClr val="dk1"/>
                </a:solidFill>
                <a:latin typeface="Calibri"/>
                <a:ea typeface="Calibri"/>
                <a:cs typeface="Calibri"/>
                <a:sym typeface="Calibri"/>
              </a:rPr>
              <a:t> </a:t>
            </a:r>
            <a:endParaRPr/>
          </a:p>
        </p:txBody>
      </p:sp>
      <p:pic>
        <p:nvPicPr>
          <p:cNvPr id="135" name="Google Shape;135;p21"/>
          <p:cNvPicPr preferRelativeResize="0"/>
          <p:nvPr/>
        </p:nvPicPr>
        <p:blipFill rotWithShape="1">
          <a:blip r:embed="rId3">
            <a:alphaModFix/>
          </a:blip>
          <a:srcRect b="0" l="0" r="0" t="0"/>
          <a:stretch/>
        </p:blipFill>
        <p:spPr>
          <a:xfrm>
            <a:off x="1763712" y="1714500"/>
            <a:ext cx="5400675" cy="45942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