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Libre Franklin"/>
      <p:regular r:id="rId23"/>
      <p:bold r:id="rId24"/>
      <p:italic r:id="rId25"/>
      <p:boldItalic r:id="rId26"/>
    </p:embeddedFont>
    <p:embeddedFont>
      <p:font typeface="Libre Franklin Medium"/>
      <p:regular r:id="rId27"/>
      <p:bold r:id="rId28"/>
      <p:italic r:id="rId29"/>
      <p:boldItalic r:id="rId30"/>
    </p:embeddedFont>
    <p:embeddedFont>
      <p:font typeface="Arial Black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ibreFranklin-bold.fntdata"/><Relationship Id="rId23" Type="http://schemas.openxmlformats.org/officeDocument/2006/relationships/font" Target="fonts/LibreFranklin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-boldItalic.fntdata"/><Relationship Id="rId25" Type="http://schemas.openxmlformats.org/officeDocument/2006/relationships/font" Target="fonts/LibreFranklin-italic.fntdata"/><Relationship Id="rId28" Type="http://schemas.openxmlformats.org/officeDocument/2006/relationships/font" Target="fonts/LibreFranklinMedium-bold.fntdata"/><Relationship Id="rId27" Type="http://schemas.openxmlformats.org/officeDocument/2006/relationships/font" Target="fonts/LibreFranklin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Black-regular.fntdata"/><Relationship Id="rId30" Type="http://schemas.openxmlformats.org/officeDocument/2006/relationships/font" Target="fonts/LibreFranklin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1144588" y="687388"/>
            <a:ext cx="4568825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2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2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4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" name="Google Shape;54;p6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9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9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fadeDir="5400000" kx="0" rotWithShape="0" algn="bl" stA="49000" stPos="0" sy="-9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6" name="Google Shape;16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1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luna.ipas.org/Communications/center/Logo%20Image%20Library/Forms/DispForm.aspx?ID=6594&amp;Source=/Communications/center/Pages/Logos.aspx" TargetMode="External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luna.ipas.org/Communications/center/Logo%20Image%20Library/Forms/DispForm.aspx?ID=6594&amp;Source=/Communications/center/Pages/Logos.aspx" TargetMode="External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luna.ipas.org/Communications/center/Logo%20Image%20Library/Forms/DispForm.aspx?ID=6594&amp;Source=/Communications/center/Pages/Logos.aspx" TargetMode="External"/><Relationship Id="rId4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luna.ipas.org/Communications/center/Logo%20Image%20Library/Forms/DispForm.aspx?ID=6594&amp;Source=/Communications/center/Pages/Logos.aspx" TargetMode="External"/><Relationship Id="rId4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luna.ipas.org/Communications/center/Logo%20Image%20Library/Forms/DispForm.aspx?ID=6594&amp;Source=/Communications/center/Pages/Logos.aspx" TargetMode="External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luna.ipas.org/Communications/center/Logo%20Image%20Library/Forms/DispForm.aspx?ID=6594&amp;Source=/Communications/center/Pages/Logos.aspx" TargetMode="External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una.ipas.org/Communications/center/Logo%20Image%20Library/Forms/DispForm.aspx?ID=6594&amp;Source=/Communications/center/Pages/Logos.aspx" TargetMode="External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luna.ipas.org/Communications/center/Logo%20Image%20Library/Forms/DispForm.aspx?ID=6594&amp;Source=/Communications/center/Pages/Logos.aspx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hyperlink" Target="https://luna.ipas.org/Communications/center/Logo%20Image%20Library/Forms/DispForm.aspx?ID=6594&amp;Source=/Communications/center/Pages/Logos.aspx" TargetMode="External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luna.ipas.org/Communications/center/Logo%20Image%20Library/Forms/DispForm.aspx?ID=6594&amp;Source=/Communications/center/Pages/Logos.aspx" TargetMode="External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una.ipas.org/Communications/center/Logo%20Image%20Library/Forms/DispForm.aspx?ID=6594&amp;Source=/Communications/center/Pages/Logos.aspx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una.ipas.org/Communications/center/Logo%20Image%20Library/Forms/DispForm.aspx?ID=6594&amp;Source=/Communications/center/Pages/Logos.aspx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8.jp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hyperlink" Target="https://luna.ipas.org/Communications/center/Logo%20Image%20Library/Forms/DispForm.aspx?ID=6594&amp;Source=/Communications/center/Pages/Logos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ctrTitle"/>
          </p:nvPr>
        </p:nvSpPr>
        <p:spPr>
          <a:xfrm>
            <a:off x="0" y="2401887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Libre Franklin Medium"/>
              <a:buNone/>
            </a:pPr>
            <a:r>
              <a:rPr b="1" lang="en-US">
                <a:solidFill>
                  <a:srgbClr val="002060"/>
                </a:solidFill>
              </a:rPr>
              <a:t>MAKING COMPREHENSIVE ABORTION CARE (CAC) SERVICES AVAIABLE/ACCESSIBLE</a:t>
            </a:r>
            <a:br>
              <a:rPr b="1" lang="en-US">
                <a:solidFill>
                  <a:srgbClr val="002060"/>
                </a:solidFill>
              </a:rPr>
            </a:br>
            <a:br>
              <a:rPr b="1" lang="en-US">
                <a:solidFill>
                  <a:srgbClr val="002060"/>
                </a:solidFill>
              </a:rPr>
            </a:br>
            <a:r>
              <a:rPr b="1" lang="en-US" sz="2800">
                <a:solidFill>
                  <a:srgbClr val="C87D0E"/>
                </a:solidFill>
              </a:rPr>
              <a:t>THE EXPERIENCE OF IPAS ETHIOPIA</a:t>
            </a:r>
            <a:endParaRPr b="1">
              <a:solidFill>
                <a:srgbClr val="C87D0E"/>
              </a:solidFill>
            </a:endParaRPr>
          </a:p>
        </p:txBody>
      </p:sp>
      <p:sp>
        <p:nvSpPr>
          <p:cNvPr id="96" name="Google Shape;96;p13"/>
          <p:cNvSpPr txBox="1"/>
          <p:nvPr>
            <p:ph idx="1" type="subTitle"/>
          </p:nvPr>
        </p:nvSpPr>
        <p:spPr>
          <a:xfrm>
            <a:off x="304800" y="4953000"/>
            <a:ext cx="9067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40"/>
              <a:buNone/>
            </a:pPr>
            <a:r>
              <a:t/>
            </a:r>
            <a:endParaRPr b="1" sz="1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240"/>
              </a:spcBef>
              <a:spcAft>
                <a:spcPts val="0"/>
              </a:spcAft>
              <a:buSzPts val="840"/>
              <a:buNone/>
            </a:pPr>
            <a:r>
              <a:t/>
            </a:r>
            <a:endParaRPr b="1" sz="1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240"/>
              </a:spcBef>
              <a:spcAft>
                <a:spcPts val="0"/>
              </a:spcAft>
              <a:buSzPts val="840"/>
              <a:buNone/>
            </a:pPr>
            <a:r>
              <a:t/>
            </a:r>
            <a:endParaRPr b="1" sz="1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240"/>
              </a:spcBef>
              <a:spcAft>
                <a:spcPts val="0"/>
              </a:spcAft>
              <a:buSzPts val="840"/>
              <a:buNone/>
            </a:pPr>
            <a:r>
              <a:t/>
            </a:r>
            <a:endParaRPr b="1" sz="1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240"/>
              </a:spcBef>
              <a:spcAft>
                <a:spcPts val="0"/>
              </a:spcAft>
              <a:buSzPts val="840"/>
              <a:buNone/>
            </a:pPr>
            <a:r>
              <a:t/>
            </a:r>
            <a:endParaRPr b="1" sz="1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240"/>
              </a:spcBef>
              <a:spcAft>
                <a:spcPts val="0"/>
              </a:spcAft>
              <a:buSzPts val="840"/>
              <a:buNone/>
            </a:pPr>
            <a:r>
              <a:t/>
            </a:r>
            <a:endParaRPr b="1" sz="1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sz="3200">
              <a:solidFill>
                <a:srgbClr val="271D17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b="1" lang="en-US" sz="3200">
                <a:solidFill>
                  <a:srgbClr val="271D17"/>
                </a:solidFill>
              </a:rPr>
              <a:t>October 2013</a:t>
            </a:r>
            <a:endParaRPr/>
          </a:p>
          <a:p>
            <a:pPr indent="0" lvl="0" marL="0" rtl="0" algn="ctr">
              <a:spcBef>
                <a:spcPts val="240"/>
              </a:spcBef>
              <a:spcAft>
                <a:spcPts val="0"/>
              </a:spcAft>
              <a:buSzPts val="840"/>
              <a:buNone/>
            </a:pPr>
            <a:r>
              <a:t/>
            </a:r>
            <a:endParaRPr b="1" sz="1200">
              <a:solidFill>
                <a:srgbClr val="271D17"/>
              </a:solidFill>
            </a:endParaRPr>
          </a:p>
        </p:txBody>
      </p:sp>
      <p:pic>
        <p:nvPicPr>
          <p:cNvPr descr="https://luna.ipas.org/Communications/center/Logo%20Image%20Library/_t/ethiopia%20logo%20tag_tif.jpg" id="97" name="Google Shape;97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6600" y="6172200"/>
            <a:ext cx="2057400" cy="71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304800" y="685800"/>
            <a:ext cx="8458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Medium"/>
              <a:buNone/>
            </a:pPr>
            <a:r>
              <a:rPr b="1" lang="en-US" sz="3240"/>
              <a:t>OTHER SYSTEM STRENGTHENING ACTIVITIES</a:t>
            </a:r>
            <a:endParaRPr b="1" sz="3240"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381000" y="1828800"/>
            <a:ext cx="8229600" cy="455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820"/>
              <a:buChar char="🞭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Supportive supervision</a:t>
            </a:r>
            <a:endParaRPr/>
          </a:p>
          <a:p>
            <a:pPr indent="0" lvl="0" marL="10972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820"/>
              <a:buChar char="🞭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Review meetings</a:t>
            </a:r>
            <a:endParaRPr/>
          </a:p>
          <a:p>
            <a:pPr indent="0" lvl="0" marL="109728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820"/>
              <a:buChar char="🞭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Technical support to the health system (FMOH, RHBs, ZHDs)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una.ipas.org/Communications/center/Logo%20Image%20Library/_t/ethiopia%20logo%20tag_tif.jpg" id="188" name="Google Shape;188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000" y="6172201"/>
            <a:ext cx="191729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Libre Franklin Medium"/>
              <a:buNone/>
            </a:pPr>
            <a:r>
              <a:rPr b="1" lang="en-US" sz="2880"/>
              <a:t>TREND ON NUMBER AND TYPE OF INTERVENTION HFS </a:t>
            </a:r>
            <a:br>
              <a:rPr b="1" lang="en-US" sz="2880"/>
            </a:br>
            <a:r>
              <a:rPr b="1" lang="en-US" sz="2880"/>
              <a:t> (2009 - 2013)  </a:t>
            </a:r>
            <a:endParaRPr sz="2880"/>
          </a:p>
        </p:txBody>
      </p:sp>
      <p:pic>
        <p:nvPicPr>
          <p:cNvPr id="194" name="Google Shape;1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445567"/>
            <a:ext cx="9220200" cy="540259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762000" y="3886200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71D17"/>
                </a:solidFill>
                <a:latin typeface="Arial"/>
                <a:ea typeface="Arial"/>
                <a:cs typeface="Arial"/>
                <a:sym typeface="Arial"/>
              </a:rPr>
              <a:t>   260</a:t>
            </a:r>
            <a:endParaRPr b="1" sz="2400">
              <a:solidFill>
                <a:srgbClr val="271D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2493818" y="3250675"/>
            <a:ext cx="10891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71D17"/>
                </a:solidFill>
                <a:latin typeface="Arial"/>
                <a:ea typeface="Arial"/>
                <a:cs typeface="Arial"/>
                <a:sym typeface="Arial"/>
              </a:rPr>
              <a:t>      280</a:t>
            </a:r>
            <a:endParaRPr b="1" sz="2400">
              <a:solidFill>
                <a:srgbClr val="271D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4038600" y="3204509"/>
            <a:ext cx="14355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71D17"/>
                </a:solidFill>
                <a:latin typeface="Arial"/>
                <a:ea typeface="Arial"/>
                <a:cs typeface="Arial"/>
                <a:sym typeface="Arial"/>
              </a:rPr>
              <a:t>     325</a:t>
            </a:r>
            <a:endParaRPr b="1" sz="2400">
              <a:solidFill>
                <a:srgbClr val="271D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5659582" y="2075985"/>
            <a:ext cx="14355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71D17"/>
                </a:solidFill>
                <a:latin typeface="Arial"/>
                <a:ea typeface="Arial"/>
                <a:cs typeface="Arial"/>
                <a:sym typeface="Arial"/>
              </a:rPr>
              <a:t>     532</a:t>
            </a:r>
            <a:endParaRPr b="1" sz="2400">
              <a:solidFill>
                <a:srgbClr val="271D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7315200" y="1939635"/>
            <a:ext cx="14355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71D17"/>
                </a:solidFill>
                <a:latin typeface="Arial"/>
                <a:ea typeface="Arial"/>
                <a:cs typeface="Arial"/>
                <a:sym typeface="Arial"/>
              </a:rPr>
              <a:t>     576</a:t>
            </a:r>
            <a:endParaRPr b="1" sz="2400">
              <a:solidFill>
                <a:srgbClr val="271D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>
            <p:ph type="title"/>
          </p:nvPr>
        </p:nvSpPr>
        <p:spPr>
          <a:xfrm>
            <a:off x="152400" y="609600"/>
            <a:ext cx="87630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b="1" lang="en-US"/>
              <a:t>NUMBER OF TRAINED PROVIDERS, </a:t>
            </a:r>
            <a:br>
              <a:rPr b="1" lang="en-US"/>
            </a:br>
            <a:r>
              <a:rPr b="1" lang="en-US"/>
              <a:t>            </a:t>
            </a:r>
            <a:r>
              <a:rPr b="1" lang="en-US" sz="3600"/>
              <a:t>(</a:t>
            </a:r>
            <a:r>
              <a:rPr b="1" lang="en-US"/>
              <a:t>20</a:t>
            </a:r>
            <a:r>
              <a:rPr b="1" lang="en-US" sz="3600"/>
              <a:t>09  - 2013) </a:t>
            </a:r>
            <a:endParaRPr sz="3600"/>
          </a:p>
        </p:txBody>
      </p:sp>
      <p:pic>
        <p:nvPicPr>
          <p:cNvPr id="206" name="Google Shape;20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524000"/>
            <a:ext cx="9067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228600" y="381000"/>
            <a:ext cx="8763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 Medium"/>
              <a:buNone/>
            </a:pPr>
            <a:r>
              <a:rPr b="1" lang="en-US" sz="2400"/>
              <a:t>TREND OF WOMEN SERVED FOR CAC AND PROPORTION OF SAC VS PAC (2009 - 2013) </a:t>
            </a:r>
            <a:endParaRPr sz="2400"/>
          </a:p>
        </p:txBody>
      </p:sp>
      <p:pic>
        <p:nvPicPr>
          <p:cNvPr id="213" name="Google Shape;21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1000" y="1295400"/>
            <a:ext cx="97536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/>
          <p:nvPr/>
        </p:nvSpPr>
        <p:spPr>
          <a:xfrm>
            <a:off x="1676400" y="3546764"/>
            <a:ext cx="762000" cy="762000"/>
          </a:xfrm>
          <a:prstGeom prst="ellipse">
            <a:avLst/>
          </a:prstGeom>
          <a:noFill/>
          <a:ln cap="flat" cmpd="sng" w="571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type="title"/>
          </p:nvPr>
        </p:nvSpPr>
        <p:spPr>
          <a:xfrm>
            <a:off x="0" y="457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 Medium"/>
              <a:buNone/>
            </a:pPr>
            <a:r>
              <a:rPr b="1" lang="en-US" sz="2800"/>
              <a:t>TREND ON POST ABORTION FAMILY PLANNING (PAFP) ACCEPTANCE </a:t>
            </a:r>
            <a:br>
              <a:rPr b="1" lang="en-US" sz="2800"/>
            </a:br>
            <a:r>
              <a:rPr b="1" lang="en-US" sz="2400"/>
              <a:t>(2009 - 2013) </a:t>
            </a:r>
            <a:endParaRPr sz="2400"/>
          </a:p>
        </p:txBody>
      </p:sp>
      <p:pic>
        <p:nvPicPr>
          <p:cNvPr id="221" name="Google Shape;22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7800"/>
            <a:ext cx="91440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title"/>
          </p:nvPr>
        </p:nvSpPr>
        <p:spPr>
          <a:xfrm>
            <a:off x="0" y="0"/>
            <a:ext cx="9144000" cy="8075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b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CHALLENGES</a:t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207818" y="1219200"/>
            <a:ext cx="8709588" cy="5233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High turn over of trained providers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Loose ownership of Abortion care program by the health system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In alignment between the HMIS and our data requirement for successful program improvement</a:t>
            </a:r>
            <a:endParaRPr/>
          </a:p>
          <a:p>
            <a:pPr indent="-107950" lvl="1" marL="74295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1" marL="45720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07950" lvl="1" marL="74295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58750" lvl="1" marL="74295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58750" lvl="1" marL="74295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https://luna.ipas.org/Communications/center/Logo%20Image%20Library/_t/ethiopia%20logo%20tag_tif.jpg" id="229" name="Google Shape;229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000" y="6172201"/>
            <a:ext cx="191729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type="title"/>
          </p:nvPr>
        </p:nvSpPr>
        <p:spPr>
          <a:xfrm>
            <a:off x="362197" y="0"/>
            <a:ext cx="8229600" cy="985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KEY AREAS OF COLLABORATION</a:t>
            </a:r>
            <a:endParaRPr sz="2400"/>
          </a:p>
        </p:txBody>
      </p:sp>
      <p:sp>
        <p:nvSpPr>
          <p:cNvPr id="236" name="Google Shape;236;p28"/>
          <p:cNvSpPr txBox="1"/>
          <p:nvPr>
            <p:ph idx="1" type="body"/>
          </p:nvPr>
        </p:nvSpPr>
        <p:spPr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Char char="⮚"/>
            </a:pPr>
            <a:r>
              <a:rPr lang="en-US" sz="2800">
                <a:solidFill>
                  <a:srgbClr val="271D17"/>
                </a:solidFill>
              </a:rPr>
              <a:t>Ensuring that CAC remains an integral part of maternal health care.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Char char="⮚"/>
            </a:pPr>
            <a:r>
              <a:rPr lang="en-US" sz="2800">
                <a:solidFill>
                  <a:srgbClr val="271D17"/>
                </a:solidFill>
              </a:rPr>
              <a:t>Education initiative to inform women about safe, legal abortion care service </a:t>
            </a:r>
            <a:endParaRPr sz="2800">
              <a:solidFill>
                <a:srgbClr val="271D17"/>
              </a:solidFill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Char char="⮚"/>
            </a:pPr>
            <a:r>
              <a:rPr lang="en-US" sz="2800">
                <a:solidFill>
                  <a:srgbClr val="271D17"/>
                </a:solidFill>
              </a:rPr>
              <a:t> De-stigmatize abortion: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000">
                <a:solidFill>
                  <a:srgbClr val="271D17"/>
                </a:solidFill>
              </a:rPr>
              <a:t>	Even when safe legal options are available, 		stigma associated with abortion is so powerful 	that it often leads women to seek an unsafe, 		clandestine  abortion.</a:t>
            </a:r>
            <a:endParaRPr/>
          </a:p>
          <a:p>
            <a:pPr indent="-161290" lvl="1" marL="742950" rtl="0" algn="l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r>
              <a:t/>
            </a:r>
            <a:endParaRPr sz="2800">
              <a:solidFill>
                <a:srgbClr val="271D17"/>
              </a:solidFill>
            </a:endParaRPr>
          </a:p>
          <a:p>
            <a:pPr indent="-218440" lvl="0" marL="342900" rtl="0" algn="l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None/>
            </a:pPr>
            <a:r>
              <a:t/>
            </a:r>
            <a:endParaRPr sz="2800">
              <a:solidFill>
                <a:srgbClr val="271D17"/>
              </a:solidFill>
            </a:endParaRPr>
          </a:p>
        </p:txBody>
      </p:sp>
      <p:pic>
        <p:nvPicPr>
          <p:cNvPr descr="https://luna.ipas.org/Communications/center/Logo%20Image%20Library/_t/ethiopia%20logo%20tag_tif.jpg" id="237" name="Google Shape;237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000" y="6172201"/>
            <a:ext cx="191729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728" rtl="0" algn="ctr">
              <a:spcBef>
                <a:spcPts val="0"/>
              </a:spcBef>
              <a:spcAft>
                <a:spcPts val="0"/>
              </a:spcAft>
              <a:buSzPts val="5040"/>
              <a:buNone/>
            </a:pPr>
            <a:r>
              <a:t/>
            </a:r>
            <a:endParaRPr b="1" sz="7200"/>
          </a:p>
          <a:p>
            <a:pPr indent="0" lvl="0" marL="109728" rtl="0" algn="ctr">
              <a:spcBef>
                <a:spcPts val="1920"/>
              </a:spcBef>
              <a:spcAft>
                <a:spcPts val="0"/>
              </a:spcAft>
              <a:buSzPts val="6720"/>
              <a:buNone/>
            </a:pPr>
            <a:r>
              <a:rPr b="1" lang="en-US" sz="9600"/>
              <a:t>THANK YOU </a:t>
            </a:r>
            <a:endParaRPr b="1" sz="9600"/>
          </a:p>
        </p:txBody>
      </p:sp>
      <p:pic>
        <p:nvPicPr>
          <p:cNvPr descr="https://luna.ipas.org/Communications/center/Logo%20Image%20Library/_t/ethiopia%20logo%20tag_tif.jpg" id="243" name="Google Shape;243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000" y="6172201"/>
            <a:ext cx="191729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152400" y="13855"/>
            <a:ext cx="8763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 Medium"/>
              <a:buNone/>
            </a:pPr>
            <a:r>
              <a:rPr b="1" lang="en-US" sz="4800" cap="none"/>
              <a:t>IPAS </a:t>
            </a:r>
            <a:r>
              <a:rPr b="1" lang="en-US" sz="4800"/>
              <a:t>ETHIOPIA</a:t>
            </a:r>
            <a:endParaRPr b="1" sz="4800"/>
          </a:p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12290" y="1447800"/>
            <a:ext cx="91440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775" lIns="199125" spcFirstLastPara="1" rIns="17775" wrap="square" tIns="17775">
            <a:noAutofit/>
          </a:bodyPr>
          <a:lstStyle/>
          <a:p>
            <a:pPr indent="0" lvl="1" marL="0" rtl="0" algn="l"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sz="2900">
              <a:solidFill>
                <a:srgbClr val="004A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rPr b="1" lang="en-US" sz="29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r>
              <a:rPr lang="en-US" sz="29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: Opened office in Ethiopia and had been 	supporting PAC</a:t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rPr b="1" lang="en-US" sz="29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  <a:r>
              <a:rPr lang="en-US" sz="29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: Abortion law revised; </a:t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rPr lang="en-US" sz="29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	Safe Abortion Care permitted for some 	indications</a:t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rPr b="1" lang="en-US" sz="29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2006</a:t>
            </a:r>
            <a:r>
              <a:rPr lang="en-US" sz="29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: Technical and Procedural Guideline for 	Abortion 	Care services in Ethiopia launched</a:t>
            </a:r>
            <a:endParaRPr/>
          </a:p>
          <a:p>
            <a:pPr indent="0" lvl="4" marL="1314450" rtl="0" algn="l">
              <a:spcBef>
                <a:spcPts val="0"/>
              </a:spcBef>
              <a:spcAft>
                <a:spcPts val="0"/>
              </a:spcAft>
              <a:buSzPts val="1740"/>
              <a:buNone/>
            </a:pPr>
            <a:r>
              <a:rPr lang="en-US" sz="29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Ipas started to support Comprehensive Abortion Care (CAC) service</a:t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rPr b="1" lang="en-US" sz="29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2008</a:t>
            </a:r>
            <a:r>
              <a:rPr lang="en-US" sz="29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: Ipas included Comprehensive Contraceptive 	(CC) program</a:t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rPr lang="en-US" sz="29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900">
              <a:solidFill>
                <a:srgbClr val="004A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una.ipas.org/Communications/center/Logo%20Image%20Library/_t/ethiopia%20logo%20tag_tif.jpg" id="104" name="Google Shape;104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000" y="6172201"/>
            <a:ext cx="191729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228600" y="1219200"/>
            <a:ext cx="8763000" cy="5355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509778" rtl="0" algn="l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en-US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Prevent unwanted pregnancy and reduce maternal mortality and disabilities from unsafe abortion</a:t>
            </a:r>
            <a:endParaRPr/>
          </a:p>
          <a:p>
            <a:pPr indent="0" lvl="0" marL="109728" rtl="0" algn="l">
              <a:spcBef>
                <a:spcPts val="720"/>
              </a:spcBef>
              <a:spcAft>
                <a:spcPts val="0"/>
              </a:spcAft>
              <a:buSzPts val="2520"/>
              <a:buNone/>
            </a:pPr>
            <a:r>
              <a:rPr b="1" lang="en-US" sz="36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Through provision of</a:t>
            </a:r>
            <a:r>
              <a:rPr lang="en-US" sz="36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109728" rtl="0" algn="l">
              <a:spcBef>
                <a:spcPts val="720"/>
              </a:spcBef>
              <a:spcAft>
                <a:spcPts val="0"/>
              </a:spcAft>
              <a:buSzPts val="2520"/>
              <a:buNone/>
            </a:pPr>
            <a:r>
              <a:rPr lang="en-US" sz="36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Comprehensive Abortion </a:t>
            </a:r>
            <a:r>
              <a:rPr lang="en-US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care (CAC)and 	contraceptive (CC) services  </a:t>
            </a:r>
            <a:br>
              <a:rPr b="1" lang="en-US" sz="32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200">
              <a:solidFill>
                <a:srgbClr val="004A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una.ipas.org/Communications/center/Logo%20Image%20Library/_t/ethiopia%20logo%20tag_tif.jpg" id="110" name="Google Shape;110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7437" y="6172200"/>
            <a:ext cx="199349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152400" y="176897"/>
            <a:ext cx="56387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152400" y="1219200"/>
            <a:ext cx="8849096" cy="5430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60"/>
              <a:buFont typeface="Noto Sans Symbols"/>
              <a:buChar char="⮚"/>
            </a:pPr>
            <a:r>
              <a:rPr lang="en-US" sz="2800"/>
              <a:t>Increase access to high quality CAC &amp; CC services</a:t>
            </a:r>
            <a:endParaRPr sz="2800"/>
          </a:p>
          <a:p>
            <a:pPr indent="-342900" lvl="0" marL="3429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1960"/>
              <a:buFont typeface="Noto Sans Symbols"/>
              <a:buChar char="⮚"/>
            </a:pPr>
            <a:r>
              <a:rPr lang="en-US" sz="2800"/>
              <a:t>Increase the availability of appropriate RH technologies</a:t>
            </a:r>
            <a:endParaRPr sz="2800"/>
          </a:p>
          <a:p>
            <a:pPr indent="-342900" lvl="0" marL="3429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1960"/>
              <a:buFont typeface="Noto Sans Symbols"/>
              <a:buChar char="⮚"/>
            </a:pPr>
            <a:r>
              <a:rPr lang="en-US" sz="2800"/>
              <a:t>Increased community involvement to address women’s sexual and reproductive 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1960"/>
              <a:buFont typeface="Noto Sans Symbols"/>
              <a:buChar char="⮚"/>
            </a:pPr>
            <a:r>
              <a:rPr lang="en-US" sz="2800"/>
              <a:t>Technical support to regional/national efforts to create enabling environment to enhance  women’s  sexual and reproductive health</a:t>
            </a:r>
            <a:endParaRPr sz="2800"/>
          </a:p>
          <a:p>
            <a:pPr indent="-200660" lvl="0" marL="342900" rtl="0" algn="l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https://luna.ipas.org/Communications/center/Logo%20Image%20Library/_t/ethiopia%20logo%20tag_tif.jpg" id="118" name="Google Shape;118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200" y="6172201"/>
            <a:ext cx="184109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Medium"/>
              <a:buNone/>
            </a:pPr>
            <a:r>
              <a:rPr b="1" lang="en-US" sz="3240"/>
              <a:t>STRATEGIC OBJECTIVES</a:t>
            </a:r>
            <a:br>
              <a:rPr b="1" lang="en-US" sz="3240"/>
            </a:br>
            <a:endParaRPr sz="324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 Medium"/>
              <a:buNone/>
            </a:pPr>
            <a:r>
              <a:rPr b="1" lang="en-US" sz="3240"/>
              <a:t>IPAS PROGRAM INTERVENTION AREAS BY ZONE</a:t>
            </a:r>
            <a:endParaRPr b="1" sz="3240"/>
          </a:p>
        </p:txBody>
      </p:sp>
      <p:pic>
        <p:nvPicPr>
          <p:cNvPr descr="F:\Ipas intervention sites by zone.jpeg"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9144000" cy="563879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>
            <a:off x="457200" y="1930339"/>
            <a:ext cx="609600" cy="304800"/>
          </a:xfrm>
          <a:prstGeom prst="rect">
            <a:avLst/>
          </a:prstGeom>
          <a:solidFill>
            <a:srgbClr val="F418CA"/>
          </a:solidFill>
          <a:ln cap="flat" cmpd="sng" w="25400">
            <a:solidFill>
              <a:srgbClr val="AF76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130301" y="1898073"/>
            <a:ext cx="13877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Anon</a:t>
            </a:r>
            <a:endParaRPr b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520701" y="2387355"/>
            <a:ext cx="609600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1130301" y="2267405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PMDUP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 b="1"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https://luna.ipas.org/Communications/center/Logo%20Image%20Library/_t/ethiopia%20logo%20tag_tif.jpg" id="130" name="Google Shape;130;p1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9400" y="6170274"/>
            <a:ext cx="1847850" cy="611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0" y="496232"/>
            <a:ext cx="9296401" cy="817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Libre Franklin Medium"/>
              <a:buNone/>
            </a:pPr>
            <a:r>
              <a:rPr b="1" lang="en-US" sz="3400"/>
              <a:t>I</a:t>
            </a:r>
            <a:r>
              <a:rPr b="1" lang="en-US" sz="3400" cap="none"/>
              <a:t>pas</a:t>
            </a:r>
            <a:r>
              <a:rPr b="1" lang="en-US" sz="3400"/>
              <a:t>-ETHIOPIA GEOGRAPHIC COVERAGE   </a:t>
            </a:r>
            <a:endParaRPr b="1" sz="3400"/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19201"/>
            <a:ext cx="8321776" cy="56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>
            <a:off x="2705299" y="1333355"/>
            <a:ext cx="989571" cy="6858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Tigray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 HF</a:t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2095699" y="2133600"/>
            <a:ext cx="1219200" cy="9144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Amhara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135 (</a:t>
            </a:r>
            <a:r>
              <a:rPr b="1" lang="en-US" sz="17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60 PMDUP</a:t>
            </a: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3314899" y="4419600"/>
            <a:ext cx="1333301" cy="971564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Oromia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211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88 PMDUP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1335331" y="5105400"/>
            <a:ext cx="1180901" cy="798685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SNNPR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HF</a:t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2762349" y="3554910"/>
            <a:ext cx="989571" cy="71229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HF</a:t>
            </a:r>
            <a:endParaRPr/>
          </a:p>
        </p:txBody>
      </p:sp>
      <p:pic>
        <p:nvPicPr>
          <p:cNvPr descr="https://luna.ipas.org/Communications/center/Logo%20Image%20Library/_t/ethiopia%20logo%20tag_tif.jpg" id="142" name="Google Shape;142;p1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9000" y="6172201"/>
            <a:ext cx="191729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/>
          <p:nvPr/>
        </p:nvSpPr>
        <p:spPr>
          <a:xfrm>
            <a:off x="5791200" y="1676255"/>
            <a:ext cx="3365090" cy="1916078"/>
          </a:xfrm>
          <a:prstGeom prst="rect">
            <a:avLst/>
          </a:prstGeom>
          <a:noFill/>
          <a:ln>
            <a:noFill/>
          </a:ln>
        </p:spPr>
        <p:txBody>
          <a:bodyPr anchorCtr="0" anchor="ctr" bIns="17775" lIns="199125" spcFirstLastPara="1" rIns="17775" wrap="square" tIns="17775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Intervention sites</a:t>
            </a:r>
            <a:endParaRPr/>
          </a:p>
          <a:p>
            <a:pPr indent="-127000" lvl="1" marL="58738" marR="0" rtl="0" algn="l">
              <a:spcBef>
                <a:spcPts val="0"/>
              </a:spcBef>
              <a:spcAft>
                <a:spcPts val="0"/>
              </a:spcAft>
              <a:buClr>
                <a:srgbClr val="004A5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 4 major regions + AA</a:t>
            </a:r>
            <a:endParaRPr/>
          </a:p>
          <a:p>
            <a:pPr indent="-127000" lvl="1" marL="58738" marR="0" rtl="0" algn="l">
              <a:spcBef>
                <a:spcPts val="0"/>
              </a:spcBef>
              <a:spcAft>
                <a:spcPts val="0"/>
              </a:spcAft>
              <a:buClr>
                <a:srgbClr val="004A5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 support 576 HF </a:t>
            </a:r>
            <a:endParaRPr/>
          </a:p>
          <a:p>
            <a:pPr indent="-127000" lvl="2" marL="515938" marR="0" rtl="0" algn="l">
              <a:spcBef>
                <a:spcPts val="0"/>
              </a:spcBef>
              <a:spcAft>
                <a:spcPts val="0"/>
              </a:spcAft>
              <a:buClr>
                <a:srgbClr val="004A5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428 Anon, </a:t>
            </a:r>
            <a:endParaRPr/>
          </a:p>
          <a:p>
            <a:pPr indent="-127000" lvl="2" marL="515938" marR="0" rtl="0" algn="l">
              <a:spcBef>
                <a:spcPts val="0"/>
              </a:spcBef>
              <a:spcAft>
                <a:spcPts val="0"/>
              </a:spcAft>
              <a:buClr>
                <a:srgbClr val="004A5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148 PMDUP</a:t>
            </a:r>
            <a:endParaRPr/>
          </a:p>
          <a:p>
            <a:pPr indent="-127000" lvl="1" marL="58738" marR="0" rtl="0" algn="l">
              <a:spcBef>
                <a:spcPts val="0"/>
              </a:spcBef>
              <a:spcAft>
                <a:spcPts val="0"/>
              </a:spcAft>
              <a:buClr>
                <a:srgbClr val="004A5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 528 public + 48 pvt.   </a:t>
            </a:r>
            <a:endParaRPr b="1" i="0" sz="2000" u="none" cap="none" strike="noStrike">
              <a:solidFill>
                <a:srgbClr val="004A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362198" y="2929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PROGRAM COMPONENTS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228600" y="1567544"/>
            <a:ext cx="8686801" cy="513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40"/>
              <a:buFont typeface="Noto Sans Symbols"/>
              <a:buChar char="⮚"/>
            </a:pPr>
            <a:r>
              <a:rPr lang="en-US"/>
              <a:t>Training and post training support 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40"/>
              <a:buFont typeface="Noto Sans Symbols"/>
              <a:buChar char="⮚"/>
            </a:pPr>
            <a:r>
              <a:rPr lang="en-US"/>
              <a:t>Equipment &amp; Supplies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40"/>
              <a:buFont typeface="Noto Sans Symbols"/>
              <a:buChar char="⮚"/>
            </a:pPr>
            <a:r>
              <a:rPr lang="en-US"/>
              <a:t>Community Mobilization and health education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40"/>
              <a:buFont typeface="Noto Sans Symbols"/>
              <a:buChar char="⮚"/>
            </a:pPr>
            <a:r>
              <a:rPr lang="en-US"/>
              <a:t>Research and Evaluation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https://luna.ipas.org/Communications/center/Logo%20Image%20Library/_t/ethiopia%20logo%20tag_tif.jpg" id="151" name="Google Shape;151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000" y="6172201"/>
            <a:ext cx="191729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 Medium"/>
              <a:buNone/>
            </a:pPr>
            <a:r>
              <a:rPr b="1" lang="en-US" sz="4800"/>
              <a:t>TRAINING </a:t>
            </a:r>
            <a:endParaRPr b="1" sz="4800"/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228600" y="1295400"/>
            <a:ext cx="8763000" cy="5198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60"/>
              <a:buChar char="🞭"/>
            </a:pPr>
            <a:r>
              <a:rPr lang="en-US" sz="28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Training of health workers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lang="en-US" sz="28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Training on CAC</a:t>
            </a:r>
            <a:endParaRPr/>
          </a:p>
          <a:p>
            <a:pPr indent="0" lvl="8" marL="3657600" rtl="0" algn="l"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b="1" lang="en-US" sz="24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0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Post training provider support</a:t>
            </a:r>
            <a:endParaRPr sz="2400">
              <a:solidFill>
                <a:srgbClr val="004A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lang="en-US" sz="28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Training on CC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lang="en-US" sz="28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Orientation of program coordinators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lang="en-US" sz="28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Orientation of pharmacy personnel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1960"/>
              <a:buChar char="🞤"/>
            </a:pPr>
            <a:r>
              <a:rPr lang="en-US" sz="28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Refresher training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1960"/>
              <a:buChar char="🞭"/>
            </a:pPr>
            <a:r>
              <a:rPr lang="en-US" sz="2800">
                <a:solidFill>
                  <a:srgbClr val="004A50"/>
                </a:solidFill>
                <a:latin typeface="Arial"/>
                <a:ea typeface="Arial"/>
                <a:cs typeface="Arial"/>
                <a:sym typeface="Arial"/>
              </a:rPr>
              <a:t>Supporting pre-service institutions</a:t>
            </a:r>
            <a:endParaRPr sz="2800">
              <a:solidFill>
                <a:srgbClr val="004A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una.ipas.org/Communications/center/Logo%20Image%20Library/_t/ethiopia%20logo%20tag_tif.jpg" id="158" name="Google Shape;158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6600" y="6130242"/>
            <a:ext cx="2057400" cy="72775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3657600" y="2001982"/>
            <a:ext cx="713509" cy="1219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title"/>
          </p:nvPr>
        </p:nvSpPr>
        <p:spPr>
          <a:xfrm>
            <a:off x="228600" y="5334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Libre Franklin Medium"/>
              <a:buNone/>
            </a:pPr>
            <a:r>
              <a:rPr b="1" lang="en-US" sz="3300"/>
              <a:t>COMMODITIES, EQUIPMENT SUPPLY AND REFURBISHMENT OF SERVICE PROVISION ROOMS  </a:t>
            </a:r>
            <a:endParaRPr sz="3300"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196369" y="1753739"/>
            <a:ext cx="8581486" cy="4763271"/>
            <a:chOff x="43969" y="1139"/>
            <a:chExt cx="8581486" cy="4763271"/>
          </a:xfrm>
        </p:grpSpPr>
        <p:sp>
          <p:nvSpPr>
            <p:cNvPr id="166" name="Google Shape;166;p21"/>
            <p:cNvSpPr/>
            <p:nvPr/>
          </p:nvSpPr>
          <p:spPr>
            <a:xfrm rot="10800000">
              <a:off x="1066786" y="64881"/>
              <a:ext cx="7543789" cy="691977"/>
            </a:xfrm>
            <a:prstGeom prst="homePlate">
              <a:avLst>
                <a:gd fmla="val 50000" name="adj"/>
              </a:avLst>
            </a:prstGeom>
            <a:solidFill>
              <a:srgbClr val="F3EAE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1"/>
            <p:cNvSpPr txBox="1"/>
            <p:nvPr/>
          </p:nvSpPr>
          <p:spPr>
            <a:xfrm>
              <a:off x="1239780" y="64881"/>
              <a:ext cx="7370795" cy="691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305125" spcFirstLastPara="1" rIns="17067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CAC commodities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MVA set, MA  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64489" y="1139"/>
              <a:ext cx="825203" cy="825203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 rot="10800000">
              <a:off x="990600" y="1013369"/>
              <a:ext cx="7634854" cy="691977"/>
            </a:xfrm>
            <a:prstGeom prst="homePlate">
              <a:avLst>
                <a:gd fmla="val 50000" name="adj"/>
              </a:avLst>
            </a:prstGeom>
            <a:solidFill>
              <a:srgbClr val="F3EAE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1"/>
            <p:cNvSpPr txBox="1"/>
            <p:nvPr/>
          </p:nvSpPr>
          <p:spPr>
            <a:xfrm>
              <a:off x="1163595" y="1013369"/>
              <a:ext cx="7461860" cy="691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305125" spcFirstLastPara="1" rIns="17067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FP commodities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LAFP commodities: Implant and IUCD; LAFP insertion and removal kits 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64486" y="1034191"/>
              <a:ext cx="691977" cy="69197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1"/>
            <p:cNvSpPr/>
            <p:nvPr/>
          </p:nvSpPr>
          <p:spPr>
            <a:xfrm rot="10800000">
              <a:off x="990601" y="1991654"/>
              <a:ext cx="7612325" cy="691977"/>
            </a:xfrm>
            <a:prstGeom prst="homePlate">
              <a:avLst>
                <a:gd fmla="val 50000" name="adj"/>
              </a:avLst>
            </a:prstGeom>
            <a:solidFill>
              <a:srgbClr val="F3EAE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1"/>
            <p:cNvSpPr txBox="1"/>
            <p:nvPr/>
          </p:nvSpPr>
          <p:spPr>
            <a:xfrm>
              <a:off x="1163595" y="1991654"/>
              <a:ext cx="7439331" cy="691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305125" spcFirstLastPara="1" rIns="17067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IP material package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PPEs, disinfectants…   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43969" y="1895535"/>
              <a:ext cx="880195" cy="884796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 rot="10800000">
              <a:off x="1066815" y="3019429"/>
              <a:ext cx="7543848" cy="691977"/>
            </a:xfrm>
            <a:prstGeom prst="homePlate">
              <a:avLst>
                <a:gd fmla="val 50000" name="adj"/>
              </a:avLst>
            </a:prstGeom>
            <a:solidFill>
              <a:srgbClr val="F3EAE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1"/>
            <p:cNvSpPr txBox="1"/>
            <p:nvPr/>
          </p:nvSpPr>
          <p:spPr>
            <a:xfrm>
              <a:off x="1239809" y="3019429"/>
              <a:ext cx="7370854" cy="691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305125" spcFirstLastPara="1" rIns="17067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Permanent FP method kits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mini laparotomy, vasectomy kits 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80937" y="2928129"/>
              <a:ext cx="837410" cy="790957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1"/>
            <p:cNvSpPr/>
            <p:nvPr/>
          </p:nvSpPr>
          <p:spPr>
            <a:xfrm rot="10800000">
              <a:off x="1066786" y="4072433"/>
              <a:ext cx="7543789" cy="691977"/>
            </a:xfrm>
            <a:prstGeom prst="homePlate">
              <a:avLst>
                <a:gd fmla="val 50000" name="adj"/>
              </a:avLst>
            </a:prstGeom>
            <a:solidFill>
              <a:srgbClr val="F3EAE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1239780" y="4072433"/>
              <a:ext cx="7370795" cy="691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305125" spcFirstLastPara="1" rIns="17067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Refurbishments of CAC/CC rooms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furniture supply  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72928" y="3953001"/>
              <a:ext cx="855284" cy="799572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https://luna.ipas.org/Communications/center/Logo%20Image%20Library/_t/ethiopia%20logo%20tag_tif.jpg" id="181" name="Google Shape;181;p2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34200" y="6172200"/>
            <a:ext cx="2222090" cy="592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