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 id="214748366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y="6858000" cx="9144000"/>
  <p:notesSz cx="6858000" cy="9144000"/>
  <p:embeddedFontLst>
    <p:embeddedFont>
      <p:font typeface="Constantia"/>
      <p:regular r:id="rId32"/>
      <p:bold r:id="rId33"/>
      <p:italic r:id="rId34"/>
      <p:boldItalic r:id="rId35"/>
    </p:embeddedFont>
    <p:embeddedFont>
      <p:font typeface="Arial Narrow"/>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9B54A0B-8C59-4DC1-97E7-CFC83D5FB058}">
  <a:tblStyle styleId="{39B54A0B-8C59-4DC1-97E7-CFC83D5FB058}" styleName="Table_0">
    <a:wholeTbl>
      <a:tcTxStyle b="off" i="off">
        <a:font>
          <a:latin typeface="Constantia"/>
          <a:ea typeface="Constantia"/>
          <a:cs typeface="Constantia"/>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6EBF5"/>
          </a:solidFill>
        </a:fill>
      </a:tcStyle>
    </a:wholeTbl>
    <a:band1H>
      <a:tcTxStyle/>
      <a:tcStyle>
        <a:fill>
          <a:solidFill>
            <a:srgbClr val="CAD4EA"/>
          </a:solidFill>
        </a:fill>
      </a:tcStyle>
    </a:band1H>
    <a:band2H>
      <a:tcTxStyle/>
    </a:band2H>
    <a:band1V>
      <a:tcTxStyle/>
      <a:tcStyle>
        <a:fill>
          <a:solidFill>
            <a:srgbClr val="CAD4EA"/>
          </a:solidFill>
        </a:fill>
      </a:tcStyle>
    </a:band1V>
    <a:band2V>
      <a:tcTxStyle/>
    </a:band2V>
    <a:lastCol>
      <a:tcTxStyle b="on" i="off">
        <a:font>
          <a:latin typeface="Constantia"/>
          <a:ea typeface="Constantia"/>
          <a:cs typeface="Constantia"/>
        </a:font>
        <a:schemeClr val="lt1"/>
      </a:tcTxStyle>
      <a:tcStyle>
        <a:fill>
          <a:solidFill>
            <a:schemeClr val="accent1"/>
          </a:solidFill>
        </a:fill>
      </a:tcStyle>
    </a:lastCol>
    <a:firstCol>
      <a:tcTxStyle b="on" i="off">
        <a:font>
          <a:latin typeface="Constantia"/>
          <a:ea typeface="Constantia"/>
          <a:cs typeface="Constantia"/>
        </a:font>
        <a:schemeClr val="lt1"/>
      </a:tcTxStyle>
      <a:tcStyle>
        <a:fill>
          <a:solidFill>
            <a:schemeClr val="accent1"/>
          </a:solidFill>
        </a:fill>
      </a:tcStyle>
    </a:firstCol>
    <a:lastRow>
      <a:tcTxStyle b="on" i="off">
        <a:font>
          <a:latin typeface="Constantia"/>
          <a:ea typeface="Constantia"/>
          <a:cs typeface="Constantia"/>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onstantia"/>
          <a:ea typeface="Constantia"/>
          <a:cs typeface="Constantia"/>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font" Target="fonts/Constantia-bold.fntdata"/><Relationship Id="rId10" Type="http://schemas.openxmlformats.org/officeDocument/2006/relationships/slide" Target="slides/slide3.xml"/><Relationship Id="rId32" Type="http://schemas.openxmlformats.org/officeDocument/2006/relationships/font" Target="fonts/Constantia-regular.fntdata"/><Relationship Id="rId13" Type="http://schemas.openxmlformats.org/officeDocument/2006/relationships/slide" Target="slides/slide6.xml"/><Relationship Id="rId35" Type="http://schemas.openxmlformats.org/officeDocument/2006/relationships/font" Target="fonts/Constantia-boldItalic.fntdata"/><Relationship Id="rId12" Type="http://schemas.openxmlformats.org/officeDocument/2006/relationships/slide" Target="slides/slide5.xml"/><Relationship Id="rId34" Type="http://schemas.openxmlformats.org/officeDocument/2006/relationships/font" Target="fonts/Constantia-italic.fntdata"/><Relationship Id="rId15" Type="http://schemas.openxmlformats.org/officeDocument/2006/relationships/slide" Target="slides/slide8.xml"/><Relationship Id="rId37" Type="http://schemas.openxmlformats.org/officeDocument/2006/relationships/font" Target="fonts/ArialNarrow-bold.fntdata"/><Relationship Id="rId14" Type="http://schemas.openxmlformats.org/officeDocument/2006/relationships/slide" Target="slides/slide7.xml"/><Relationship Id="rId36" Type="http://schemas.openxmlformats.org/officeDocument/2006/relationships/font" Target="fonts/ArialNarrow-regular.fntdata"/><Relationship Id="rId17" Type="http://schemas.openxmlformats.org/officeDocument/2006/relationships/slide" Target="slides/slide10.xml"/><Relationship Id="rId39" Type="http://schemas.openxmlformats.org/officeDocument/2006/relationships/font" Target="fonts/ArialNarrow-boldItalic.fntdata"/><Relationship Id="rId16" Type="http://schemas.openxmlformats.org/officeDocument/2006/relationships/slide" Target="slides/slide9.xml"/><Relationship Id="rId38" Type="http://schemas.openxmlformats.org/officeDocument/2006/relationships/font" Target="fonts/ArialNarrow-italic.fntdata"/><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16" name="Shape 16"/>
        <p:cNvGrpSpPr/>
        <p:nvPr/>
      </p:nvGrpSpPr>
      <p:grpSpPr>
        <a:xfrm>
          <a:off x="0" y="0"/>
          <a:ext cx="0" cy="0"/>
          <a:chOff x="0" y="0"/>
          <a:chExt cx="0" cy="0"/>
        </a:xfrm>
      </p:grpSpPr>
      <p:sp>
        <p:nvSpPr>
          <p:cNvPr id="17" name="Google Shape;17;p2"/>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19" name="Google Shape;19;p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3" name="Shape 83"/>
        <p:cNvGrpSpPr/>
        <p:nvPr/>
      </p:nvGrpSpPr>
      <p:grpSpPr>
        <a:xfrm>
          <a:off x="0" y="0"/>
          <a:ext cx="0" cy="0"/>
          <a:chOff x="0" y="0"/>
          <a:chExt cx="0" cy="0"/>
        </a:xfrm>
      </p:grpSpPr>
      <p:sp>
        <p:nvSpPr>
          <p:cNvPr id="84" name="Google Shape;84;p12"/>
          <p:cNvSpPr/>
          <p:nvPr/>
        </p:nvSpPr>
        <p:spPr>
          <a:xfrm flipH="1" rot="-10380000">
            <a:off x="3165753" y="1108077"/>
            <a:ext cx="5257800" cy="41148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85" name="Google Shape;85;p12"/>
          <p:cNvSpPr/>
          <p:nvPr/>
        </p:nvSpPr>
        <p:spPr>
          <a:xfrm flipH="1" rot="-10380000">
            <a:off x="8004134" y="5359769"/>
            <a:ext cx="155448" cy="155448"/>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86" name="Google Shape;86;p12"/>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Autofit/>
          </a:bodyPr>
          <a:lstStyle>
            <a:lvl1pPr lvl="0" algn="l">
              <a:spcBef>
                <a:spcPts val="0"/>
              </a:spcBef>
              <a:spcAft>
                <a:spcPts val="0"/>
              </a:spcAft>
              <a:buClr>
                <a:schemeClr val="dk2"/>
              </a:buClr>
              <a:buSzPts val="2000"/>
              <a:buFont typeface="Calibri"/>
              <a:buNone/>
              <a:defRPr b="1" sz="2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2"/>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8" name="Google Shape;88;p1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2"/>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
        <p:nvSpPr>
          <p:cNvPr id="91" name="Google Shape;91;p12"/>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txBody>
          <a:bodyPr anchorCtr="0" anchor="t" bIns="45700" lIns="91425" spcFirstLastPara="1" rIns="91425" wrap="square" tIns="45700">
            <a:noAutofit/>
          </a:bodyPr>
          <a:lstStyle>
            <a:lvl1pPr lvl="0" marR="0" rtl="0" algn="l">
              <a:spcBef>
                <a:spcPts val="640"/>
              </a:spcBef>
              <a:spcAft>
                <a:spcPts val="0"/>
              </a:spcAft>
              <a:buClr>
                <a:schemeClr val="accent3"/>
              </a:buClr>
              <a:buSzPts val="3040"/>
              <a:buFont typeface="Noto Sans Symbols"/>
              <a:buNone/>
              <a:defRPr b="0" i="0" sz="3200" u="none" cap="none" strike="noStrike">
                <a:solidFill>
                  <a:schemeClr val="dk1"/>
                </a:solidFill>
                <a:latin typeface="Constantia"/>
                <a:ea typeface="Constantia"/>
                <a:cs typeface="Constantia"/>
                <a:sym typeface="Constantia"/>
              </a:defRPr>
            </a:lvl1pPr>
            <a:lvl2pPr lvl="1"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lvl="2"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lvl="3"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lvl="4"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lvl="5"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lvl="6"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lvl="7"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lvl="8"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92" name="Google Shape;92;p12"/>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93" name="Google Shape;93;p12"/>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4" name="Shape 94"/>
        <p:cNvGrpSpPr/>
        <p:nvPr/>
      </p:nvGrpSpPr>
      <p:grpSpPr>
        <a:xfrm>
          <a:off x="0" y="0"/>
          <a:ext cx="0" cy="0"/>
          <a:chOff x="0" y="0"/>
          <a:chExt cx="0" cy="0"/>
        </a:xfrm>
      </p:grpSpPr>
      <p:sp>
        <p:nvSpPr>
          <p:cNvPr id="95" name="Google Shape;95;p13"/>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13"/>
          <p:cNvSpPr txBox="1"/>
          <p:nvPr>
            <p:ph idx="1" type="body"/>
          </p:nvPr>
        </p:nvSpPr>
        <p:spPr>
          <a:xfrm rot="5400000">
            <a:off x="2377440" y="15240"/>
            <a:ext cx="4389120" cy="822960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97" name="Google Shape;97;p1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0" name="Shape 100"/>
        <p:cNvGrpSpPr/>
        <p:nvPr/>
      </p:nvGrpSpPr>
      <p:grpSpPr>
        <a:xfrm>
          <a:off x="0" y="0"/>
          <a:ext cx="0" cy="0"/>
          <a:chOff x="0" y="0"/>
          <a:chExt cx="0" cy="0"/>
        </a:xfrm>
      </p:grpSpPr>
      <p:sp>
        <p:nvSpPr>
          <p:cNvPr id="101" name="Google Shape;101;p14"/>
          <p:cNvSpPr txBox="1"/>
          <p:nvPr>
            <p:ph type="title"/>
          </p:nvPr>
        </p:nvSpPr>
        <p:spPr>
          <a:xfrm rot="5400000">
            <a:off x="5052218" y="2491583"/>
            <a:ext cx="5211763" cy="20574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4"/>
          <p:cNvSpPr txBox="1"/>
          <p:nvPr>
            <p:ph idx="1" type="body"/>
          </p:nvPr>
        </p:nvSpPr>
        <p:spPr>
          <a:xfrm rot="5400000">
            <a:off x="861219" y="510383"/>
            <a:ext cx="5211763" cy="601980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03" name="Google Shape;103;p1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1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3" name="Shape 33"/>
        <p:cNvGrpSpPr/>
        <p:nvPr/>
      </p:nvGrpSpPr>
      <p:grpSpPr>
        <a:xfrm>
          <a:off x="0" y="0"/>
          <a:ext cx="0" cy="0"/>
          <a:chOff x="0" y="0"/>
          <a:chExt cx="0" cy="0"/>
        </a:xfrm>
      </p:grpSpPr>
      <p:sp>
        <p:nvSpPr>
          <p:cNvPr id="34" name="Google Shape;34;p4"/>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6" name="Google Shape;36;p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439FD7"/>
            </a:gs>
            <a:gs pos="25000">
              <a:srgbClr val="4397CA"/>
            </a:gs>
            <a:gs pos="100000">
              <a:srgbClr val="00466A"/>
            </a:gs>
          </a:gsLst>
          <a:path path="circle">
            <a:fillToRect b="50%" l="50%" r="50%" t="50%"/>
          </a:path>
          <a:tileRect/>
        </a:gradFill>
      </p:bgPr>
    </p:bg>
    <p:spTree>
      <p:nvGrpSpPr>
        <p:cNvPr id="39" name="Shape 39"/>
        <p:cNvGrpSpPr/>
        <p:nvPr/>
      </p:nvGrpSpPr>
      <p:grpSpPr>
        <a:xfrm>
          <a:off x="0" y="0"/>
          <a:ext cx="0" cy="0"/>
          <a:chOff x="0" y="0"/>
          <a:chExt cx="0" cy="0"/>
        </a:xfrm>
      </p:grpSpPr>
      <p:sp>
        <p:nvSpPr>
          <p:cNvPr id="40" name="Google Shape;40;p5"/>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5"/>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42" name="Google Shape;42;p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439FD7"/>
            </a:gs>
            <a:gs pos="25000">
              <a:srgbClr val="4397CA"/>
            </a:gs>
            <a:gs pos="100000">
              <a:srgbClr val="00466A"/>
            </a:gs>
          </a:gsLst>
          <a:path path="circle">
            <a:fillToRect b="50%" l="50%" r="50%" t="50%"/>
          </a:path>
          <a:tileRect/>
        </a:gradFill>
      </p:bgPr>
    </p:bg>
    <p:spTree>
      <p:nvGrpSpPr>
        <p:cNvPr id="45" name="Shape 45"/>
        <p:cNvGrpSpPr/>
        <p:nvPr/>
      </p:nvGrpSpPr>
      <p:grpSpPr>
        <a:xfrm>
          <a:off x="0" y="0"/>
          <a:ext cx="0" cy="0"/>
          <a:chOff x="0" y="0"/>
          <a:chExt cx="0" cy="0"/>
        </a:xfrm>
      </p:grpSpPr>
      <p:sp>
        <p:nvSpPr>
          <p:cNvPr id="46" name="Google Shape;46;p6"/>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6"/>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8" name="Google Shape;48;p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7"/>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7"/>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4" name="Google Shape;54;p7"/>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5" name="Google Shape;55;p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8"/>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8"/>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1" name="Google Shape;61;p8"/>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2" name="Google Shape;62;p8"/>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3" name="Google Shape;63;p8"/>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4" name="Google Shape;64;p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9"/>
          <p:cNvSpPr txBox="1"/>
          <p:nvPr>
            <p:ph type="title"/>
          </p:nvPr>
        </p:nvSpPr>
        <p:spPr>
          <a:xfrm>
            <a:off x="457200" y="704088"/>
            <a:ext cx="8305800" cy="114300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5000"/>
              <a:buFont typeface="Calibri"/>
              <a:buNone/>
              <a:defRPr b="0" sz="50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1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1"/>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Calibri"/>
              <a:buNone/>
              <a:defRPr b="0" sz="26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1"/>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9" name="Google Shape;79;p11"/>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1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image" Target="../media/image1.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5" name="Shape 5"/>
        <p:cNvGrpSpPr/>
        <p:nvPr/>
      </p:nvGrpSpPr>
      <p:grpSpPr>
        <a:xfrm>
          <a:off x="0" y="0"/>
          <a:ext cx="0" cy="0"/>
          <a:chOff x="0" y="0"/>
          <a:chExt cx="0" cy="0"/>
        </a:xfrm>
      </p:grpSpPr>
      <p:sp>
        <p:nvSpPr>
          <p:cNvPr id="6" name="Google Shape;6;p1"/>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7" name="Google Shape;7;p1"/>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lt1"/>
              </a:solidFill>
              <a:latin typeface="Constantia"/>
              <a:ea typeface="Constantia"/>
              <a:cs typeface="Constantia"/>
              <a:sym typeface="Constantia"/>
            </a:endParaRPr>
          </a:p>
        </p:txBody>
      </p:sp>
      <p:sp>
        <p:nvSpPr>
          <p:cNvPr id="8" name="Google Shape;8;p1"/>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lt2"/>
              </a:buClr>
              <a:buSzPts val="5000"/>
              <a:buFont typeface="Calibri"/>
              <a:buNone/>
              <a:defRPr b="0" i="0" sz="5000" u="none" cap="none" strike="noStrik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lt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lt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lt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lt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lt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lt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lt1"/>
                </a:solidFill>
                <a:latin typeface="Constantia"/>
                <a:ea typeface="Constantia"/>
                <a:cs typeface="Constantia"/>
                <a:sym typeface="Constantia"/>
              </a:defRPr>
            </a:lvl7pPr>
            <a:lvl8pPr indent="-330200" lvl="7" marL="3657600" marR="0" rtl="0" algn="l">
              <a:spcBef>
                <a:spcPts val="320"/>
              </a:spcBef>
              <a:spcAft>
                <a:spcPts val="0"/>
              </a:spcAft>
              <a:buClr>
                <a:schemeClr val="lt2"/>
              </a:buClr>
              <a:buSzPts val="1600"/>
              <a:buFont typeface="Constantia"/>
              <a:buChar char="•"/>
              <a:defRPr b="0" i="0" sz="1600" u="none" cap="none" strike="noStrike">
                <a:solidFill>
                  <a:schemeClr val="lt1"/>
                </a:solidFill>
                <a:latin typeface="Constantia"/>
                <a:ea typeface="Constantia"/>
                <a:cs typeface="Constantia"/>
                <a:sym typeface="Constantia"/>
              </a:defRPr>
            </a:lvl8pPr>
            <a:lvl9pPr indent="-317500" lvl="8" marL="4114800" marR="0" rtl="0" algn="l">
              <a:spcBef>
                <a:spcPts val="280"/>
              </a:spcBef>
              <a:spcAft>
                <a:spcPts val="0"/>
              </a:spcAft>
              <a:buClr>
                <a:schemeClr val="lt2"/>
              </a:buClr>
              <a:buSzPts val="1400"/>
              <a:buFont typeface="Constantia"/>
              <a:buChar char="•"/>
              <a:defRPr b="0" i="0" sz="1400" u="none" cap="none" strike="noStrike">
                <a:solidFill>
                  <a:schemeClr val="lt1"/>
                </a:solidFill>
                <a:latin typeface="Constantia"/>
                <a:ea typeface="Constantia"/>
                <a:cs typeface="Constantia"/>
                <a:sym typeface="Constantia"/>
              </a:defRPr>
            </a:lvl9pPr>
          </a:lstStyle>
          <a:p/>
        </p:txBody>
      </p:sp>
      <p:sp>
        <p:nvSpPr>
          <p:cNvPr id="10" name="Google Shape;10;p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1" name="Google Shape;11;p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D0E9ED"/>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lt1"/>
                </a:solidFill>
                <a:latin typeface="Constantia"/>
                <a:ea typeface="Constantia"/>
                <a:cs typeface="Constantia"/>
                <a:sym typeface="Constantia"/>
              </a:defRPr>
            </a:lvl9pPr>
          </a:lstStyle>
          <a:p/>
        </p:txBody>
      </p:sp>
      <p:sp>
        <p:nvSpPr>
          <p:cNvPr id="12" name="Google Shape;12;p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i="0" sz="1200" u="none" cap="none" strike="noStrike">
                <a:solidFill>
                  <a:srgbClr val="D0E9ED"/>
                </a:solidFill>
                <a:latin typeface="Constantia"/>
                <a:ea typeface="Constantia"/>
                <a:cs typeface="Constantia"/>
                <a:sym typeface="Constantia"/>
              </a:defRPr>
            </a:lvl1pPr>
            <a:lvl2pPr indent="0" lvl="1" marL="0" marR="0" rtl="0" algn="r">
              <a:spcBef>
                <a:spcPts val="0"/>
              </a:spcBef>
              <a:buNone/>
              <a:defRPr b="0" i="0" sz="1200" u="none" cap="none" strike="noStrike">
                <a:solidFill>
                  <a:srgbClr val="D0E9ED"/>
                </a:solidFill>
                <a:latin typeface="Constantia"/>
                <a:ea typeface="Constantia"/>
                <a:cs typeface="Constantia"/>
                <a:sym typeface="Constantia"/>
              </a:defRPr>
            </a:lvl2pPr>
            <a:lvl3pPr indent="0" lvl="2" marL="0" marR="0" rtl="0" algn="r">
              <a:spcBef>
                <a:spcPts val="0"/>
              </a:spcBef>
              <a:buNone/>
              <a:defRPr b="0" i="0" sz="1200" u="none" cap="none" strike="noStrike">
                <a:solidFill>
                  <a:srgbClr val="D0E9ED"/>
                </a:solidFill>
                <a:latin typeface="Constantia"/>
                <a:ea typeface="Constantia"/>
                <a:cs typeface="Constantia"/>
                <a:sym typeface="Constantia"/>
              </a:defRPr>
            </a:lvl3pPr>
            <a:lvl4pPr indent="0" lvl="3" marL="0" marR="0" rtl="0" algn="r">
              <a:spcBef>
                <a:spcPts val="0"/>
              </a:spcBef>
              <a:buNone/>
              <a:defRPr b="0" i="0" sz="1200" u="none" cap="none" strike="noStrike">
                <a:solidFill>
                  <a:srgbClr val="D0E9ED"/>
                </a:solidFill>
                <a:latin typeface="Constantia"/>
                <a:ea typeface="Constantia"/>
                <a:cs typeface="Constantia"/>
                <a:sym typeface="Constantia"/>
              </a:defRPr>
            </a:lvl4pPr>
            <a:lvl5pPr indent="0" lvl="4" marL="0" marR="0" rtl="0" algn="r">
              <a:spcBef>
                <a:spcPts val="0"/>
              </a:spcBef>
              <a:buNone/>
              <a:defRPr b="0" i="0" sz="1200" u="none" cap="none" strike="noStrike">
                <a:solidFill>
                  <a:srgbClr val="D0E9ED"/>
                </a:solidFill>
                <a:latin typeface="Constantia"/>
                <a:ea typeface="Constantia"/>
                <a:cs typeface="Constantia"/>
                <a:sym typeface="Constantia"/>
              </a:defRPr>
            </a:lvl5pPr>
            <a:lvl6pPr indent="0" lvl="5" marL="0" marR="0" rtl="0" algn="r">
              <a:spcBef>
                <a:spcPts val="0"/>
              </a:spcBef>
              <a:buNone/>
              <a:defRPr b="0" i="0" sz="1200" u="none" cap="none" strike="noStrike">
                <a:solidFill>
                  <a:srgbClr val="D0E9ED"/>
                </a:solidFill>
                <a:latin typeface="Constantia"/>
                <a:ea typeface="Constantia"/>
                <a:cs typeface="Constantia"/>
                <a:sym typeface="Constantia"/>
              </a:defRPr>
            </a:lvl6pPr>
            <a:lvl7pPr indent="0" lvl="6" marL="0" marR="0" rtl="0" algn="r">
              <a:spcBef>
                <a:spcPts val="0"/>
              </a:spcBef>
              <a:buNone/>
              <a:defRPr b="0" i="0" sz="1200" u="none" cap="none" strike="noStrike">
                <a:solidFill>
                  <a:srgbClr val="D0E9ED"/>
                </a:solidFill>
                <a:latin typeface="Constantia"/>
                <a:ea typeface="Constantia"/>
                <a:cs typeface="Constantia"/>
                <a:sym typeface="Constantia"/>
              </a:defRPr>
            </a:lvl7pPr>
            <a:lvl8pPr indent="0" lvl="7" marL="0" marR="0" rtl="0" algn="r">
              <a:spcBef>
                <a:spcPts val="0"/>
              </a:spcBef>
              <a:buNone/>
              <a:defRPr b="0" i="0" sz="1200" u="none" cap="none" strike="noStrike">
                <a:solidFill>
                  <a:srgbClr val="D0E9ED"/>
                </a:solidFill>
                <a:latin typeface="Constantia"/>
                <a:ea typeface="Constantia"/>
                <a:cs typeface="Constantia"/>
                <a:sym typeface="Constantia"/>
              </a:defRPr>
            </a:lvl8pPr>
            <a:lvl9pPr indent="0" lvl="8" marL="0" marR="0" rtl="0" algn="r">
              <a:spcBef>
                <a:spcPts val="0"/>
              </a:spcBef>
              <a:buNone/>
              <a:defRPr b="0" i="0" sz="1200" u="none" cap="none" strike="noStrike">
                <a:solidFill>
                  <a:srgbClr val="D0E9ED"/>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en-CA"/>
              <a:t>‹#›</a:t>
            </a:fld>
            <a:endParaRPr/>
          </a:p>
        </p:txBody>
      </p:sp>
      <p:grpSp>
        <p:nvGrpSpPr>
          <p:cNvPr id="13" name="Google Shape;13;p1"/>
          <p:cNvGrpSpPr/>
          <p:nvPr/>
        </p:nvGrpSpPr>
        <p:grpSpPr>
          <a:xfrm>
            <a:off x="-29294" y="-16113"/>
            <a:ext cx="9198255" cy="1086266"/>
            <a:chOff x="-29322" y="-1971"/>
            <a:chExt cx="9198255" cy="1086266"/>
          </a:xfrm>
        </p:grpSpPr>
        <p:sp>
          <p:nvSpPr>
            <p:cNvPr id="14" name="Google Shape;14;p1"/>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15" name="Google Shape;15;p1"/>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8"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22" name="Shape 22"/>
        <p:cNvGrpSpPr/>
        <p:nvPr/>
      </p:nvGrpSpPr>
      <p:grpSpPr>
        <a:xfrm>
          <a:off x="0" y="0"/>
          <a:ext cx="0" cy="0"/>
          <a:chOff x="0" y="0"/>
          <a:chExt cx="0" cy="0"/>
        </a:xfrm>
      </p:grpSpPr>
      <p:sp>
        <p:nvSpPr>
          <p:cNvPr id="23" name="Google Shape;23;p3"/>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4" name="Google Shape;24;p3"/>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25" name="Google Shape;25;p3"/>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6" name="Google Shape;26;p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27" name="Google Shape;27;p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28" name="Google Shape;28;p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sz="1200">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29" name="Google Shape;29;p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sz="1200" u="none">
                <a:solidFill>
                  <a:srgbClr val="035C75"/>
                </a:solidFill>
                <a:latin typeface="Constantia"/>
                <a:ea typeface="Constantia"/>
                <a:cs typeface="Constantia"/>
                <a:sym typeface="Constantia"/>
              </a:defRPr>
            </a:lvl1pPr>
            <a:lvl2pPr indent="0" lvl="1" marL="0" marR="0" rtl="0" algn="r">
              <a:spcBef>
                <a:spcPts val="0"/>
              </a:spcBef>
              <a:buNone/>
              <a:defRPr b="0" sz="1200" u="none">
                <a:solidFill>
                  <a:srgbClr val="035C75"/>
                </a:solidFill>
                <a:latin typeface="Constantia"/>
                <a:ea typeface="Constantia"/>
                <a:cs typeface="Constantia"/>
                <a:sym typeface="Constantia"/>
              </a:defRPr>
            </a:lvl2pPr>
            <a:lvl3pPr indent="0" lvl="2" marL="0" marR="0" rtl="0" algn="r">
              <a:spcBef>
                <a:spcPts val="0"/>
              </a:spcBef>
              <a:buNone/>
              <a:defRPr b="0" sz="1200" u="none">
                <a:solidFill>
                  <a:srgbClr val="035C75"/>
                </a:solidFill>
                <a:latin typeface="Constantia"/>
                <a:ea typeface="Constantia"/>
                <a:cs typeface="Constantia"/>
                <a:sym typeface="Constantia"/>
              </a:defRPr>
            </a:lvl3pPr>
            <a:lvl4pPr indent="0" lvl="3" marL="0" marR="0" rtl="0" algn="r">
              <a:spcBef>
                <a:spcPts val="0"/>
              </a:spcBef>
              <a:buNone/>
              <a:defRPr b="0" sz="1200" u="none">
                <a:solidFill>
                  <a:srgbClr val="035C75"/>
                </a:solidFill>
                <a:latin typeface="Constantia"/>
                <a:ea typeface="Constantia"/>
                <a:cs typeface="Constantia"/>
                <a:sym typeface="Constantia"/>
              </a:defRPr>
            </a:lvl4pPr>
            <a:lvl5pPr indent="0" lvl="4" marL="0" marR="0" rtl="0" algn="r">
              <a:spcBef>
                <a:spcPts val="0"/>
              </a:spcBef>
              <a:buNone/>
              <a:defRPr b="0" sz="1200" u="none">
                <a:solidFill>
                  <a:srgbClr val="035C75"/>
                </a:solidFill>
                <a:latin typeface="Constantia"/>
                <a:ea typeface="Constantia"/>
                <a:cs typeface="Constantia"/>
                <a:sym typeface="Constantia"/>
              </a:defRPr>
            </a:lvl5pPr>
            <a:lvl6pPr indent="0" lvl="5" marL="0" marR="0" rtl="0" algn="r">
              <a:spcBef>
                <a:spcPts val="0"/>
              </a:spcBef>
              <a:buNone/>
              <a:defRPr b="0" sz="1200" u="none">
                <a:solidFill>
                  <a:srgbClr val="035C75"/>
                </a:solidFill>
                <a:latin typeface="Constantia"/>
                <a:ea typeface="Constantia"/>
                <a:cs typeface="Constantia"/>
                <a:sym typeface="Constantia"/>
              </a:defRPr>
            </a:lvl6pPr>
            <a:lvl7pPr indent="0" lvl="6" marL="0" marR="0" rtl="0" algn="r">
              <a:spcBef>
                <a:spcPts val="0"/>
              </a:spcBef>
              <a:buNone/>
              <a:defRPr b="0" sz="1200" u="none">
                <a:solidFill>
                  <a:srgbClr val="035C75"/>
                </a:solidFill>
                <a:latin typeface="Constantia"/>
                <a:ea typeface="Constantia"/>
                <a:cs typeface="Constantia"/>
                <a:sym typeface="Constantia"/>
              </a:defRPr>
            </a:lvl7pPr>
            <a:lvl8pPr indent="0" lvl="7" marL="0" marR="0" rtl="0" algn="r">
              <a:spcBef>
                <a:spcPts val="0"/>
              </a:spcBef>
              <a:buNone/>
              <a:defRPr b="0" sz="1200" u="none">
                <a:solidFill>
                  <a:srgbClr val="035C75"/>
                </a:solidFill>
                <a:latin typeface="Constantia"/>
                <a:ea typeface="Constantia"/>
                <a:cs typeface="Constantia"/>
                <a:sym typeface="Constantia"/>
              </a:defRPr>
            </a:lvl8pPr>
            <a:lvl9pPr indent="0" lvl="8" marL="0" marR="0" rtl="0" algn="r">
              <a:spcBef>
                <a:spcPts val="0"/>
              </a:spcBef>
              <a:buNone/>
              <a:defRPr b="0" sz="1200" u="none">
                <a:solidFill>
                  <a:srgbClr val="035C75"/>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en-CA"/>
              <a:t>‹#›</a:t>
            </a:fld>
            <a:endParaRPr/>
          </a:p>
        </p:txBody>
      </p:sp>
      <p:grpSp>
        <p:nvGrpSpPr>
          <p:cNvPr id="30" name="Google Shape;30;p3"/>
          <p:cNvGrpSpPr/>
          <p:nvPr/>
        </p:nvGrpSpPr>
        <p:grpSpPr>
          <a:xfrm>
            <a:off x="-29294" y="-16113"/>
            <a:ext cx="9198255" cy="1086266"/>
            <a:chOff x="-29322" y="-1971"/>
            <a:chExt cx="9198255" cy="1086266"/>
          </a:xfrm>
        </p:grpSpPr>
        <p:sp>
          <p:nvSpPr>
            <p:cNvPr id="31" name="Google Shape;31;p3"/>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32" name="Google Shape;32;p3"/>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5"/>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Autofit/>
          </a:bodyPr>
          <a:lstStyle/>
          <a:p>
            <a:pPr indent="0" lvl="0" marL="0" rtl="0" algn="r">
              <a:spcBef>
                <a:spcPts val="0"/>
              </a:spcBef>
              <a:spcAft>
                <a:spcPts val="0"/>
              </a:spcAft>
              <a:buClr>
                <a:srgbClr val="4CE0EA"/>
              </a:buClr>
              <a:buSzPts val="5600"/>
              <a:buFont typeface="Calibri"/>
              <a:buNone/>
            </a:pPr>
            <a:r>
              <a:rPr lang="en-CA"/>
              <a:t>FAMILY SUPPORT UNIT</a:t>
            </a:r>
            <a:endParaRPr/>
          </a:p>
        </p:txBody>
      </p:sp>
      <p:sp>
        <p:nvSpPr>
          <p:cNvPr id="111" name="Google Shape;111;p15"/>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Autofit/>
          </a:bodyPr>
          <a:lstStyle/>
          <a:p>
            <a:pPr indent="0" lvl="0" marL="0" rtl="0" algn="ctr">
              <a:lnSpc>
                <a:spcPct val="80000"/>
              </a:lnSpc>
              <a:spcBef>
                <a:spcPts val="0"/>
              </a:spcBef>
              <a:spcAft>
                <a:spcPts val="0"/>
              </a:spcAft>
              <a:buSzPts val="2826"/>
              <a:buNone/>
            </a:pPr>
            <a:r>
              <a:rPr b="1" lang="en-CA" sz="2975"/>
              <a:t>FSU’s WORK &amp; MODE OF INTERVENTIONS IN THE PREVENTION OF &amp; RESPONSE TO DOMESTIC &amp; SEXUAL VIOLENCE </a:t>
            </a:r>
            <a:br>
              <a:rPr lang="en-CA" sz="2210"/>
            </a:br>
            <a:br>
              <a:rPr lang="en-CA" sz="2210"/>
            </a:br>
            <a:endParaRPr sz="2210"/>
          </a:p>
        </p:txBody>
      </p:sp>
      <p:pic>
        <p:nvPicPr>
          <p:cNvPr descr="C:\Users\SLP\Pictures\slp-logo.png" id="112" name="Google Shape;112;p15"/>
          <p:cNvPicPr preferRelativeResize="0"/>
          <p:nvPr/>
        </p:nvPicPr>
        <p:blipFill rotWithShape="1">
          <a:blip r:embed="rId3">
            <a:alphaModFix/>
          </a:blip>
          <a:srcRect b="0" l="0" r="0" t="0"/>
          <a:stretch/>
        </p:blipFill>
        <p:spPr>
          <a:xfrm>
            <a:off x="3352800" y="152400"/>
            <a:ext cx="1905000" cy="2057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4"/>
          <p:cNvSpPr txBox="1"/>
          <p:nvPr>
            <p:ph type="title"/>
          </p:nvPr>
        </p:nvSpPr>
        <p:spPr>
          <a:xfrm>
            <a:off x="457200" y="381000"/>
            <a:ext cx="8229600" cy="14660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4500"/>
              <a:buFont typeface="Calibri"/>
              <a:buNone/>
            </a:pPr>
            <a:r>
              <a:rPr b="1" lang="en-CA" sz="4500"/>
              <a:t>STATISTICS (2012 – 2013)</a:t>
            </a:r>
            <a:br>
              <a:rPr b="1" lang="en-CA" sz="4500"/>
            </a:br>
            <a:endParaRPr b="1" sz="4500"/>
          </a:p>
        </p:txBody>
      </p:sp>
      <p:graphicFrame>
        <p:nvGraphicFramePr>
          <p:cNvPr id="166" name="Google Shape;166;p24"/>
          <p:cNvGraphicFramePr/>
          <p:nvPr/>
        </p:nvGraphicFramePr>
        <p:xfrm>
          <a:off x="533400" y="1295400"/>
          <a:ext cx="3000000" cy="3000000"/>
        </p:xfrm>
        <a:graphic>
          <a:graphicData uri="http://schemas.openxmlformats.org/drawingml/2006/table">
            <a:tbl>
              <a:tblPr bandRow="1" firstRow="1">
                <a:noFill/>
                <a:tableStyleId>{39B54A0B-8C59-4DC1-97E7-CFC83D5FB058}</a:tableStyleId>
              </a:tblPr>
              <a:tblGrid>
                <a:gridCol w="1981200"/>
                <a:gridCol w="800100"/>
                <a:gridCol w="800100"/>
                <a:gridCol w="838200"/>
                <a:gridCol w="838200"/>
                <a:gridCol w="723900"/>
                <a:gridCol w="723900"/>
                <a:gridCol w="762000"/>
                <a:gridCol w="762000"/>
              </a:tblGrid>
              <a:tr h="370850">
                <a:tc>
                  <a:txBody>
                    <a:bodyPr/>
                    <a:lstStyle/>
                    <a:p>
                      <a:pPr indent="0" lvl="0" marL="0" marR="0" rtl="0" algn="l">
                        <a:lnSpc>
                          <a:spcPct val="100000"/>
                        </a:lnSpc>
                        <a:spcBef>
                          <a:spcPts val="0"/>
                        </a:spcBef>
                        <a:spcAft>
                          <a:spcPts val="0"/>
                        </a:spcAft>
                        <a:buClr>
                          <a:schemeClr val="dk1"/>
                        </a:buClr>
                        <a:buSzPts val="1800"/>
                        <a:buFont typeface="Constantia"/>
                        <a:buNone/>
                      </a:pPr>
                      <a:r>
                        <a:rPr lang="en-CA" sz="1800" u="none" cap="none" strike="noStrike"/>
                        <a:t>OFFENCES</a:t>
                      </a:r>
                      <a:endParaRPr sz="1800" u="none" cap="none" strike="noStrike"/>
                    </a:p>
                    <a:p>
                      <a:pPr indent="0" lvl="0" marL="0" marR="0" rtl="0" algn="l">
                        <a:spcBef>
                          <a:spcPts val="0"/>
                        </a:spcBef>
                        <a:spcAft>
                          <a:spcPts val="0"/>
                        </a:spcAft>
                        <a:buNone/>
                      </a:pPr>
                      <a:r>
                        <a:t/>
                      </a:r>
                      <a:endParaRPr sz="1800"/>
                    </a:p>
                  </a:txBody>
                  <a:tcPr marT="45725" marB="45725" marR="91450" marL="91450"/>
                </a:tc>
                <a:tc gridSpan="2">
                  <a:txBody>
                    <a:bodyPr/>
                    <a:lstStyle/>
                    <a:p>
                      <a:pPr indent="0" lvl="0" marL="0" marR="0" rtl="0" algn="l">
                        <a:lnSpc>
                          <a:spcPct val="100000"/>
                        </a:lnSpc>
                        <a:spcBef>
                          <a:spcPts val="0"/>
                        </a:spcBef>
                        <a:spcAft>
                          <a:spcPts val="0"/>
                        </a:spcAft>
                        <a:buClr>
                          <a:schemeClr val="dk1"/>
                        </a:buClr>
                        <a:buSzPts val="1800"/>
                        <a:buFont typeface="Constantia"/>
                        <a:buNone/>
                      </a:pPr>
                      <a:r>
                        <a:rPr lang="en-CA" sz="1800"/>
                        <a:t>WESTERN AREA</a:t>
                      </a:r>
                      <a:endParaRPr sz="1800"/>
                    </a:p>
                    <a:p>
                      <a:pPr indent="0" lvl="0" marL="0" marR="0" rtl="0" algn="l">
                        <a:spcBef>
                          <a:spcPts val="0"/>
                        </a:spcBef>
                        <a:spcAft>
                          <a:spcPts val="0"/>
                        </a:spcAft>
                        <a:buNone/>
                      </a:pPr>
                      <a:r>
                        <a:t/>
                      </a:r>
                      <a:endParaRPr sz="1800"/>
                    </a:p>
                  </a:txBody>
                  <a:tcPr marT="45725" marB="45725" marR="91450" marL="91450"/>
                </a:tc>
                <a:tc hMerge="1"/>
                <a:tc gridSpan="2">
                  <a:txBody>
                    <a:bodyPr/>
                    <a:lstStyle/>
                    <a:p>
                      <a:pPr indent="0" lvl="0" marL="0" marR="0" rtl="0" algn="l">
                        <a:lnSpc>
                          <a:spcPct val="100000"/>
                        </a:lnSpc>
                        <a:spcBef>
                          <a:spcPts val="0"/>
                        </a:spcBef>
                        <a:spcAft>
                          <a:spcPts val="0"/>
                        </a:spcAft>
                        <a:buClr>
                          <a:schemeClr val="dk1"/>
                        </a:buClr>
                        <a:buSzPts val="1800"/>
                        <a:buFont typeface="Constantia"/>
                        <a:buNone/>
                      </a:pPr>
                      <a:r>
                        <a:rPr lang="en-CA" sz="1800"/>
                        <a:t>SOUTHERN REGION</a:t>
                      </a:r>
                      <a:endParaRPr sz="1800"/>
                    </a:p>
                    <a:p>
                      <a:pPr indent="0" lvl="0" marL="0" marR="0" rtl="0" algn="l">
                        <a:spcBef>
                          <a:spcPts val="0"/>
                        </a:spcBef>
                        <a:spcAft>
                          <a:spcPts val="0"/>
                        </a:spcAft>
                        <a:buNone/>
                      </a:pPr>
                      <a:r>
                        <a:t/>
                      </a:r>
                      <a:endParaRPr sz="1800"/>
                    </a:p>
                  </a:txBody>
                  <a:tcPr marT="45725" marB="45725" marR="91450" marL="91450"/>
                </a:tc>
                <a:tc hMerge="1"/>
                <a:tc gridSpan="2">
                  <a:txBody>
                    <a:bodyPr/>
                    <a:lstStyle/>
                    <a:p>
                      <a:pPr indent="0" lvl="0" marL="0" marR="0" rtl="0" algn="l">
                        <a:lnSpc>
                          <a:spcPct val="100000"/>
                        </a:lnSpc>
                        <a:spcBef>
                          <a:spcPts val="0"/>
                        </a:spcBef>
                        <a:spcAft>
                          <a:spcPts val="0"/>
                        </a:spcAft>
                        <a:buClr>
                          <a:schemeClr val="dk1"/>
                        </a:buClr>
                        <a:buSzPts val="1800"/>
                        <a:buFont typeface="Constantia"/>
                        <a:buNone/>
                      </a:pPr>
                      <a:r>
                        <a:rPr lang="en-CA" sz="1800"/>
                        <a:t>EASTERN REGION</a:t>
                      </a:r>
                      <a:endParaRPr sz="1800"/>
                    </a:p>
                    <a:p>
                      <a:pPr indent="0" lvl="0" marL="0" marR="0" rtl="0" algn="l">
                        <a:spcBef>
                          <a:spcPts val="0"/>
                        </a:spcBef>
                        <a:spcAft>
                          <a:spcPts val="0"/>
                        </a:spcAft>
                        <a:buNone/>
                      </a:pPr>
                      <a:r>
                        <a:t/>
                      </a:r>
                      <a:endParaRPr sz="1800"/>
                    </a:p>
                  </a:txBody>
                  <a:tcPr marT="45725" marB="45725" marR="91450" marL="91450"/>
                </a:tc>
                <a:tc hMerge="1"/>
                <a:tc gridSpan="2">
                  <a:txBody>
                    <a:bodyPr/>
                    <a:lstStyle/>
                    <a:p>
                      <a:pPr indent="0" lvl="0" marL="0" marR="0" rtl="0" algn="l">
                        <a:lnSpc>
                          <a:spcPct val="100000"/>
                        </a:lnSpc>
                        <a:spcBef>
                          <a:spcPts val="0"/>
                        </a:spcBef>
                        <a:spcAft>
                          <a:spcPts val="0"/>
                        </a:spcAft>
                        <a:buClr>
                          <a:schemeClr val="dk1"/>
                        </a:buClr>
                        <a:buSzPts val="1800"/>
                        <a:buFont typeface="Constantia"/>
                        <a:buNone/>
                      </a:pPr>
                      <a:r>
                        <a:rPr lang="en-CA" sz="1800"/>
                        <a:t>NORTHERN REGION</a:t>
                      </a:r>
                      <a:endParaRPr sz="1800"/>
                    </a:p>
                    <a:p>
                      <a:pPr indent="0" lvl="0" marL="0" marR="0" rtl="0" algn="l">
                        <a:spcBef>
                          <a:spcPts val="0"/>
                        </a:spcBef>
                        <a:spcAft>
                          <a:spcPts val="0"/>
                        </a:spcAft>
                        <a:buNone/>
                      </a:pPr>
                      <a:r>
                        <a:t/>
                      </a:r>
                      <a:endParaRPr sz="1800"/>
                    </a:p>
                  </a:txBody>
                  <a:tcPr marT="45725" marB="45725" marR="91450" marL="91450"/>
                </a:tc>
                <a:tc hMerge="1"/>
              </a:tr>
              <a:tr h="370850">
                <a:tc>
                  <a:txBody>
                    <a:bodyPr/>
                    <a:lstStyle/>
                    <a:p>
                      <a:pPr indent="0" lvl="0" marL="0" marR="0" rtl="0" algn="l">
                        <a:lnSpc>
                          <a:spcPct val="100000"/>
                        </a:lnSpc>
                        <a:spcBef>
                          <a:spcPts val="0"/>
                        </a:spcBef>
                        <a:spcAft>
                          <a:spcPts val="0"/>
                        </a:spcAft>
                        <a:buClr>
                          <a:schemeClr val="dk1"/>
                        </a:buClr>
                        <a:buSzPts val="2000"/>
                        <a:buFont typeface="Constantia"/>
                        <a:buNone/>
                      </a:pPr>
                      <a:r>
                        <a:rPr b="1" i="1" lang="en-CA" sz="2000"/>
                        <a:t>YEAR</a:t>
                      </a:r>
                      <a:endParaRPr b="1" i="1" sz="2000"/>
                    </a:p>
                    <a:p>
                      <a:pPr indent="0" lvl="0" marL="0" marR="0" rtl="0" algn="l">
                        <a:spcBef>
                          <a:spcPts val="0"/>
                        </a:spcBef>
                        <a:spcAft>
                          <a:spcPts val="0"/>
                        </a:spcAft>
                        <a:buNone/>
                      </a:pPr>
                      <a:r>
                        <a:t/>
                      </a:r>
                      <a:endParaRPr b="1" i="1" sz="2000"/>
                    </a:p>
                  </a:txBody>
                  <a:tcPr marT="45725" marB="45725" marR="91450" marL="91450"/>
                </a:tc>
                <a:tc>
                  <a:txBody>
                    <a:bodyPr/>
                    <a:lstStyle/>
                    <a:p>
                      <a:pPr indent="0" lvl="0" marL="0" marR="0" rtl="0" algn="l">
                        <a:spcBef>
                          <a:spcPts val="0"/>
                        </a:spcBef>
                        <a:spcAft>
                          <a:spcPts val="0"/>
                        </a:spcAft>
                        <a:buNone/>
                      </a:pPr>
                      <a:r>
                        <a:rPr b="1" i="1" lang="en-CA" sz="2000"/>
                        <a:t>2012</a:t>
                      </a:r>
                      <a:endParaRPr b="1" i="1" sz="2000"/>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b="1" i="1" lang="en-CA" sz="2000"/>
                        <a:t>2013</a:t>
                      </a:r>
                      <a:endParaRPr b="1" i="1" sz="2000"/>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b="1" i="1" lang="en-CA" sz="2000"/>
                        <a:t>2012</a:t>
                      </a:r>
                      <a:endParaRPr b="1" i="1" sz="2000"/>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b="1" i="1" lang="en-CA" sz="2000"/>
                        <a:t>2013</a:t>
                      </a:r>
                      <a:endParaRPr b="1" i="1" sz="2000"/>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b="1" i="1" lang="en-CA" sz="2000"/>
                        <a:t>2012</a:t>
                      </a:r>
                      <a:endParaRPr b="1" i="1" sz="2000"/>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b="1" i="1" lang="en-CA" sz="2000"/>
                        <a:t>2013</a:t>
                      </a:r>
                      <a:endParaRPr b="1" i="1" sz="2000"/>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b="1" i="1" lang="en-CA" sz="2000"/>
                        <a:t>2012</a:t>
                      </a:r>
                      <a:endParaRPr b="1" i="1" sz="2000"/>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b="1" i="1" lang="en-CA" sz="2000"/>
                        <a:t>2013</a:t>
                      </a:r>
                      <a:endParaRPr b="1" i="1" sz="2000"/>
                    </a:p>
                  </a:txBody>
                  <a:tcPr marT="45725" marB="45725" marR="91450" marL="91450">
                    <a:lnL cap="flat" cmpd="sng" w="12700">
                      <a:solidFill>
                        <a:schemeClr val="dk1"/>
                      </a:solidFill>
                      <a:prstDash val="solid"/>
                      <a:round/>
                      <a:headEnd len="sm" w="sm" type="none"/>
                      <a:tailEnd len="sm" w="sm" type="none"/>
                    </a:lnL>
                  </a:tcPr>
                </a:tc>
              </a:tr>
              <a:tr h="370850">
                <a:tc>
                  <a:txBody>
                    <a:bodyPr/>
                    <a:lstStyle/>
                    <a:p>
                      <a:pPr indent="0" lvl="0" marL="0" marR="0" rtl="0" algn="l">
                        <a:lnSpc>
                          <a:spcPct val="100000"/>
                        </a:lnSpc>
                        <a:spcBef>
                          <a:spcPts val="0"/>
                        </a:spcBef>
                        <a:spcAft>
                          <a:spcPts val="0"/>
                        </a:spcAft>
                        <a:buClr>
                          <a:schemeClr val="dk1"/>
                        </a:buClr>
                        <a:buSzPts val="1800"/>
                        <a:buFont typeface="Constantia"/>
                        <a:buNone/>
                      </a:pPr>
                      <a:r>
                        <a:rPr b="1" lang="en-CA" sz="1800"/>
                        <a:t>SEXUAL PENETRATION</a:t>
                      </a:r>
                      <a:endParaRPr b="1" sz="1800"/>
                    </a:p>
                  </a:txBody>
                  <a:tcPr marT="45725" marB="45725" marR="91450" marL="91450"/>
                </a:tc>
                <a:tc>
                  <a:txBody>
                    <a:bodyPr/>
                    <a:lstStyle/>
                    <a:p>
                      <a:pPr indent="0" lvl="0" marL="0" marR="0" rtl="0" algn="l">
                        <a:lnSpc>
                          <a:spcPct val="100000"/>
                        </a:lnSpc>
                        <a:spcBef>
                          <a:spcPts val="0"/>
                        </a:spcBef>
                        <a:spcAft>
                          <a:spcPts val="0"/>
                        </a:spcAft>
                        <a:buClr>
                          <a:srgbClr val="00B0F0"/>
                        </a:buClr>
                        <a:buSzPts val="1800"/>
                        <a:buFont typeface="Constantia"/>
                        <a:buNone/>
                      </a:pPr>
                      <a:r>
                        <a:rPr lang="en-CA" sz="1800">
                          <a:solidFill>
                            <a:srgbClr val="00B0F0"/>
                          </a:solidFill>
                        </a:rPr>
                        <a:t>597</a:t>
                      </a:r>
                      <a:endParaRPr sz="1800">
                        <a:solidFill>
                          <a:srgbClr val="00B0F0"/>
                        </a:solidFill>
                      </a:endParaRPr>
                    </a:p>
                    <a:p>
                      <a:pPr indent="0" lvl="0" marL="0" marR="0" rtl="0" algn="l">
                        <a:spcBef>
                          <a:spcPts val="0"/>
                        </a:spcBef>
                        <a:spcAft>
                          <a:spcPts val="0"/>
                        </a:spcAft>
                        <a:buNone/>
                      </a:pPr>
                      <a:r>
                        <a:t/>
                      </a:r>
                      <a:endParaRPr sz="1800"/>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656</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150</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343</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135</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207</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110</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211</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r>
              <a:tr h="370850">
                <a:tc>
                  <a:txBody>
                    <a:bodyPr/>
                    <a:lstStyle/>
                    <a:p>
                      <a:pPr indent="0" lvl="0" marL="0" marR="0" rtl="0" algn="l">
                        <a:lnSpc>
                          <a:spcPct val="100000"/>
                        </a:lnSpc>
                        <a:spcBef>
                          <a:spcPts val="0"/>
                        </a:spcBef>
                        <a:spcAft>
                          <a:spcPts val="0"/>
                        </a:spcAft>
                        <a:buClr>
                          <a:schemeClr val="dk1"/>
                        </a:buClr>
                        <a:buSzPts val="1800"/>
                        <a:buFont typeface="Constantia"/>
                        <a:buNone/>
                      </a:pPr>
                      <a:r>
                        <a:rPr b="1" lang="en-CA" sz="1800"/>
                        <a:t>DOMESTIC VIOLENCE</a:t>
                      </a:r>
                      <a:endParaRPr b="1" sz="1800"/>
                    </a:p>
                  </a:txBody>
                  <a:tcPr marT="45725" marB="45725" marR="91450" marL="91450"/>
                </a:tc>
                <a:tc>
                  <a:txBody>
                    <a:bodyPr/>
                    <a:lstStyle/>
                    <a:p>
                      <a:pPr indent="0" lvl="0" marL="0" marR="0" rtl="0" algn="l">
                        <a:lnSpc>
                          <a:spcPct val="100000"/>
                        </a:lnSpc>
                        <a:spcBef>
                          <a:spcPts val="0"/>
                        </a:spcBef>
                        <a:spcAft>
                          <a:spcPts val="0"/>
                        </a:spcAft>
                        <a:buClr>
                          <a:srgbClr val="00B0F0"/>
                        </a:buClr>
                        <a:buSzPts val="1800"/>
                        <a:buFont typeface="Constantia"/>
                        <a:buNone/>
                      </a:pPr>
                      <a:r>
                        <a:rPr lang="en-CA" sz="1800">
                          <a:solidFill>
                            <a:srgbClr val="00B0F0"/>
                          </a:solidFill>
                        </a:rPr>
                        <a:t>1,913</a:t>
                      </a:r>
                      <a:endParaRPr sz="1800">
                        <a:solidFill>
                          <a:srgbClr val="00B0F0"/>
                        </a:solidFill>
                      </a:endParaRPr>
                    </a:p>
                    <a:p>
                      <a:pPr indent="0" lvl="0" marL="0" marR="0" rtl="0" algn="l">
                        <a:spcBef>
                          <a:spcPts val="0"/>
                        </a:spcBef>
                        <a:spcAft>
                          <a:spcPts val="0"/>
                        </a:spcAft>
                        <a:buNone/>
                      </a:pPr>
                      <a:r>
                        <a:t/>
                      </a:r>
                      <a:endParaRPr sz="1800"/>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2,073</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963</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986</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732</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837</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844</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775</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r>
              <a:tr h="370850">
                <a:tc>
                  <a:txBody>
                    <a:bodyPr/>
                    <a:lstStyle/>
                    <a:p>
                      <a:pPr indent="0" lvl="0" marL="0" marR="0" rtl="0" algn="l">
                        <a:lnSpc>
                          <a:spcPct val="100000"/>
                        </a:lnSpc>
                        <a:spcBef>
                          <a:spcPts val="0"/>
                        </a:spcBef>
                        <a:spcAft>
                          <a:spcPts val="0"/>
                        </a:spcAft>
                        <a:buClr>
                          <a:schemeClr val="dk1"/>
                        </a:buClr>
                        <a:buSzPts val="1800"/>
                        <a:buFont typeface="Constantia"/>
                        <a:buNone/>
                      </a:pPr>
                      <a:r>
                        <a:rPr b="1" lang="en-CA" sz="1800"/>
                        <a:t>RAPE</a:t>
                      </a:r>
                      <a:endParaRPr b="1" sz="1800"/>
                    </a:p>
                  </a:txBody>
                  <a:tcPr marT="45725" marB="45725" marR="91450" marL="91450"/>
                </a:tc>
                <a:tc>
                  <a:txBody>
                    <a:bodyPr/>
                    <a:lstStyle/>
                    <a:p>
                      <a:pPr indent="0" lvl="0" marL="0" marR="0" rtl="0" algn="l">
                        <a:spcBef>
                          <a:spcPts val="0"/>
                        </a:spcBef>
                        <a:spcAft>
                          <a:spcPts val="0"/>
                        </a:spcAft>
                        <a:buNone/>
                      </a:pPr>
                      <a:r>
                        <a:rPr lang="en-CA" sz="1800">
                          <a:solidFill>
                            <a:srgbClr val="00B0F0"/>
                          </a:solidFill>
                        </a:rPr>
                        <a:t> 60</a:t>
                      </a:r>
                      <a:endParaRPr sz="1800"/>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45</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27</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7</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79</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8</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15</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8</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r>
              <a:tr h="370850">
                <a:tc>
                  <a:txBody>
                    <a:bodyPr/>
                    <a:lstStyle/>
                    <a:p>
                      <a:pPr indent="0" lvl="0" marL="0" marR="0" rtl="0" algn="l">
                        <a:lnSpc>
                          <a:spcPct val="100000"/>
                        </a:lnSpc>
                        <a:spcBef>
                          <a:spcPts val="0"/>
                        </a:spcBef>
                        <a:spcAft>
                          <a:spcPts val="0"/>
                        </a:spcAft>
                        <a:buClr>
                          <a:schemeClr val="dk1"/>
                        </a:buClr>
                        <a:buSzPts val="1800"/>
                        <a:buFont typeface="Constantia"/>
                        <a:buNone/>
                      </a:pPr>
                      <a:r>
                        <a:rPr b="1" lang="en-CA" sz="1800"/>
                        <a:t>TRAFFICKING IN PERSONS (WOMEN</a:t>
                      </a:r>
                      <a:r>
                        <a:rPr b="1" lang="en-CA" sz="1800"/>
                        <a:t> &amp; CHILDREN)</a:t>
                      </a:r>
                      <a:endParaRPr b="1" sz="1800"/>
                    </a:p>
                  </a:txBody>
                  <a:tcPr marT="45725" marB="45725" marR="91450" marL="91450"/>
                </a:tc>
                <a:tc>
                  <a:txBody>
                    <a:bodyPr/>
                    <a:lstStyle/>
                    <a:p>
                      <a:pPr indent="0" lvl="0" marL="0" marR="0" rtl="0" algn="l">
                        <a:spcBef>
                          <a:spcPts val="0"/>
                        </a:spcBef>
                        <a:spcAft>
                          <a:spcPts val="0"/>
                        </a:spcAft>
                        <a:buNone/>
                      </a:pPr>
                      <a:r>
                        <a:rPr lang="en-CA" sz="1800">
                          <a:solidFill>
                            <a:srgbClr val="00B0F0"/>
                          </a:solidFill>
                        </a:rPr>
                        <a:t>3</a:t>
                      </a:r>
                      <a:endParaRPr sz="1800"/>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11</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4</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3</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c>
                  <a:txBody>
                    <a:bodyPr/>
                    <a:lstStyle/>
                    <a:p>
                      <a:pPr indent="0" lvl="0" marL="0" marR="0" rtl="0" algn="l">
                        <a:spcBef>
                          <a:spcPts val="0"/>
                        </a:spcBef>
                        <a:spcAft>
                          <a:spcPts val="0"/>
                        </a:spcAft>
                        <a:buNone/>
                      </a:pPr>
                      <a:r>
                        <a:rPr lang="en-CA" sz="1800">
                          <a:solidFill>
                            <a:srgbClr val="00B0F0"/>
                          </a:solidFill>
                        </a:rPr>
                        <a:t>      -</a:t>
                      </a:r>
                      <a:endParaRPr sz="1800">
                        <a:solidFill>
                          <a:srgbClr val="00B0F0"/>
                        </a:solidFill>
                      </a:endParaRPr>
                    </a:p>
                  </a:txBody>
                  <a:tcPr marT="45725" marB="45725" marR="91450" marL="91450">
                    <a:lnR cap="flat" cmpd="sng" w="12700">
                      <a:solidFill>
                        <a:schemeClr val="dk1"/>
                      </a:solidFill>
                      <a:prstDash val="solid"/>
                      <a:round/>
                      <a:headEnd len="sm" w="sm" type="none"/>
                      <a:tailEnd len="sm" w="sm" type="none"/>
                    </a:lnR>
                  </a:tcPr>
                </a:tc>
                <a:tc>
                  <a:txBody>
                    <a:bodyPr/>
                    <a:lstStyle/>
                    <a:p>
                      <a:pPr indent="0" lvl="0" marL="0" marR="0" rtl="0" algn="l">
                        <a:spcBef>
                          <a:spcPts val="0"/>
                        </a:spcBef>
                        <a:spcAft>
                          <a:spcPts val="0"/>
                        </a:spcAft>
                        <a:buNone/>
                      </a:pPr>
                      <a:r>
                        <a:rPr lang="en-CA" sz="1800">
                          <a:solidFill>
                            <a:srgbClr val="546321"/>
                          </a:solidFill>
                        </a:rPr>
                        <a:t>      -</a:t>
                      </a:r>
                      <a:endParaRPr sz="1800">
                        <a:solidFill>
                          <a:srgbClr val="546321"/>
                        </a:solidFill>
                      </a:endParaRPr>
                    </a:p>
                  </a:txBody>
                  <a:tcPr marT="45725" marB="45725" marR="91450" marL="91450">
                    <a:lnL cap="flat" cmpd="sng" w="12700">
                      <a:solidFill>
                        <a:schemeClr val="dk1"/>
                      </a:solidFill>
                      <a:prstDash val="solid"/>
                      <a:round/>
                      <a:headEnd len="sm" w="sm" type="none"/>
                      <a:tailEnd len="sm" w="sm" type="none"/>
                    </a:ln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5"/>
          <p:cNvSpPr txBox="1"/>
          <p:nvPr>
            <p:ph type="title"/>
          </p:nvPr>
        </p:nvSpPr>
        <p:spPr>
          <a:xfrm>
            <a:off x="457200" y="381000"/>
            <a:ext cx="8229600" cy="14660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4500"/>
              <a:buFont typeface="Calibri"/>
              <a:buNone/>
            </a:pPr>
            <a:r>
              <a:rPr b="1" lang="en-CA" sz="4500"/>
              <a:t>COLLABORATING PARTNERS</a:t>
            </a:r>
            <a:br>
              <a:rPr b="1" lang="en-CA" sz="4500"/>
            </a:br>
            <a:endParaRPr b="1" sz="4500"/>
          </a:p>
        </p:txBody>
      </p:sp>
      <p:sp>
        <p:nvSpPr>
          <p:cNvPr id="172" name="Google Shape;172;p25"/>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MSWGCA</a:t>
            </a:r>
            <a:endParaRPr/>
          </a:p>
          <a:p>
            <a:pPr indent="-274320" lvl="0" marL="274320" rtl="0" algn="l">
              <a:spcBef>
                <a:spcPts val="520"/>
              </a:spcBef>
              <a:spcAft>
                <a:spcPts val="0"/>
              </a:spcAft>
              <a:buSzPts val="2470"/>
              <a:buChar char="⚫"/>
            </a:pPr>
            <a:r>
              <a:rPr lang="en-CA"/>
              <a:t>UN BODIES</a:t>
            </a:r>
            <a:endParaRPr/>
          </a:p>
          <a:p>
            <a:pPr indent="-274320" lvl="0" marL="274320" rtl="0" algn="l">
              <a:spcBef>
                <a:spcPts val="520"/>
              </a:spcBef>
              <a:spcAft>
                <a:spcPts val="0"/>
              </a:spcAft>
              <a:buSzPts val="2470"/>
              <a:buChar char="⚫"/>
            </a:pPr>
            <a:r>
              <a:rPr lang="en-CA"/>
              <a:t>ACTION AID</a:t>
            </a:r>
            <a:endParaRPr/>
          </a:p>
          <a:p>
            <a:pPr indent="-274320" lvl="0" marL="274320" rtl="0" algn="l">
              <a:spcBef>
                <a:spcPts val="520"/>
              </a:spcBef>
              <a:spcAft>
                <a:spcPts val="0"/>
              </a:spcAft>
              <a:buSzPts val="2470"/>
              <a:buChar char="⚫"/>
            </a:pPr>
            <a:r>
              <a:rPr lang="en-CA"/>
              <a:t>IRC</a:t>
            </a:r>
            <a:endParaRPr/>
          </a:p>
          <a:p>
            <a:pPr indent="-274320" lvl="0" marL="274320" rtl="0" algn="l">
              <a:spcBef>
                <a:spcPts val="520"/>
              </a:spcBef>
              <a:spcAft>
                <a:spcPts val="0"/>
              </a:spcAft>
              <a:buSzPts val="2470"/>
              <a:buChar char="⚫"/>
            </a:pPr>
            <a:r>
              <a:rPr lang="en-CA"/>
              <a:t>RAINBO INITIATIVE</a:t>
            </a:r>
            <a:endParaRPr/>
          </a:p>
          <a:p>
            <a:pPr indent="-274320" lvl="0" marL="274320" rtl="0" algn="l">
              <a:spcBef>
                <a:spcPts val="520"/>
              </a:spcBef>
              <a:spcAft>
                <a:spcPts val="0"/>
              </a:spcAft>
              <a:buSzPts val="2470"/>
              <a:buChar char="⚫"/>
            </a:pPr>
            <a:r>
              <a:rPr lang="en-CA"/>
              <a:t>CAMPAIGN FOR GOOD GOVERNANCE</a:t>
            </a:r>
            <a:endParaRPr/>
          </a:p>
          <a:p>
            <a:pPr indent="-274320" lvl="0" marL="274320" rtl="0" algn="l">
              <a:spcBef>
                <a:spcPts val="520"/>
              </a:spcBef>
              <a:spcAft>
                <a:spcPts val="0"/>
              </a:spcAft>
              <a:buSzPts val="2470"/>
              <a:buChar char="⚫"/>
            </a:pPr>
            <a:r>
              <a:rPr lang="en-CA"/>
              <a:t>DON BOSCO</a:t>
            </a:r>
            <a:endParaRPr/>
          </a:p>
          <a:p>
            <a:pPr indent="-274320" lvl="0" marL="274320" rtl="0" algn="l">
              <a:spcBef>
                <a:spcPts val="520"/>
              </a:spcBef>
              <a:spcAft>
                <a:spcPts val="0"/>
              </a:spcAft>
              <a:buSzPts val="2470"/>
              <a:buChar char="⚫"/>
            </a:pPr>
            <a:r>
              <a:rPr lang="en-CA"/>
              <a:t>PLAN S/L, ETC.</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6"/>
          <p:cNvSpPr txBox="1"/>
          <p:nvPr>
            <p:ph type="title"/>
          </p:nvPr>
        </p:nvSpPr>
        <p:spPr>
          <a:xfrm>
            <a:off x="457200" y="304800"/>
            <a:ext cx="8229600" cy="15422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4500"/>
              <a:buFont typeface="Calibri"/>
              <a:buNone/>
            </a:pPr>
            <a:r>
              <a:rPr b="1" lang="en-CA" sz="4500"/>
              <a:t>RESPONSE IN THE PAST</a:t>
            </a:r>
            <a:br>
              <a:rPr lang="en-CA" sz="4500"/>
            </a:br>
            <a:endParaRPr sz="4500"/>
          </a:p>
        </p:txBody>
      </p:sp>
      <p:sp>
        <p:nvSpPr>
          <p:cNvPr id="178" name="Google Shape;178;p2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None/>
            </a:pPr>
            <a:r>
              <a:rPr lang="en-CA"/>
              <a:t>(MORE REACTIVE)</a:t>
            </a:r>
            <a:endParaRPr/>
          </a:p>
          <a:p>
            <a:pPr indent="-274320" lvl="0" marL="274320" rtl="0" algn="l">
              <a:spcBef>
                <a:spcPts val="520"/>
              </a:spcBef>
              <a:spcAft>
                <a:spcPts val="0"/>
              </a:spcAft>
              <a:buSzPts val="2470"/>
              <a:buNone/>
            </a:pPr>
            <a:r>
              <a:rPr lang="en-CA" u="sng"/>
              <a:t> </a:t>
            </a:r>
            <a:endParaRPr/>
          </a:p>
          <a:p>
            <a:pPr indent="-274320" lvl="0" marL="274320" rtl="0" algn="l">
              <a:spcBef>
                <a:spcPts val="520"/>
              </a:spcBef>
              <a:spcAft>
                <a:spcPts val="0"/>
              </a:spcAft>
              <a:buSzPts val="2470"/>
              <a:buChar char="⚫"/>
            </a:pPr>
            <a:r>
              <a:rPr lang="en-CA"/>
              <a:t>SCHOOL SENSITIZATION</a:t>
            </a:r>
            <a:endParaRPr/>
          </a:p>
          <a:p>
            <a:pPr indent="-274320" lvl="0" marL="274320" rtl="0" algn="l">
              <a:spcBef>
                <a:spcPts val="520"/>
              </a:spcBef>
              <a:spcAft>
                <a:spcPts val="0"/>
              </a:spcAft>
              <a:buSzPts val="2470"/>
              <a:buChar char="⚫"/>
            </a:pPr>
            <a:r>
              <a:rPr lang="en-CA"/>
              <a:t>COMMUNITY OUTREACH</a:t>
            </a:r>
            <a:endParaRPr/>
          </a:p>
          <a:p>
            <a:pPr indent="-274320" lvl="0" marL="274320" rtl="0" algn="l">
              <a:spcBef>
                <a:spcPts val="520"/>
              </a:spcBef>
              <a:spcAft>
                <a:spcPts val="0"/>
              </a:spcAft>
              <a:buSzPts val="2470"/>
              <a:buChar char="⚫"/>
            </a:pPr>
            <a:r>
              <a:rPr lang="en-CA"/>
              <a:t>RADIO DISCUSSIONS</a:t>
            </a:r>
            <a:endParaRPr/>
          </a:p>
          <a:p>
            <a:pPr indent="-274320" lvl="0" marL="274320" rtl="0" algn="l">
              <a:spcBef>
                <a:spcPts val="520"/>
              </a:spcBef>
              <a:spcAft>
                <a:spcPts val="0"/>
              </a:spcAft>
              <a:buSzPts val="2470"/>
              <a:buChar char="⚫"/>
            </a:pPr>
            <a:r>
              <a:rPr lang="en-CA"/>
              <a:t>PUBLIC SPEECHES ON RELEVANT ISSUES</a:t>
            </a:r>
            <a:endParaRPr/>
          </a:p>
          <a:p>
            <a:pPr indent="-274320" lvl="0" marL="274320" rtl="0" algn="l">
              <a:spcBef>
                <a:spcPts val="520"/>
              </a:spcBef>
              <a:spcAft>
                <a:spcPts val="0"/>
              </a:spcAft>
              <a:buSzPts val="2470"/>
              <a:buChar char="⚫"/>
            </a:pPr>
            <a:r>
              <a:rPr lang="en-CA"/>
              <a:t>REACTIVE: INVESTIGATE CASES REPORTED, ARREST SUSPECTS, DO REFERRALS (RAINBO INITIATIVE, MSWGCA, ETC.)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7"/>
          <p:cNvSpPr txBox="1"/>
          <p:nvPr>
            <p:ph type="title"/>
          </p:nvPr>
        </p:nvSpPr>
        <p:spPr>
          <a:xfrm>
            <a:off x="457200" y="228600"/>
            <a:ext cx="8229600" cy="16184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3959"/>
              <a:buFont typeface="Calibri"/>
              <a:buNone/>
            </a:pPr>
            <a:r>
              <a:rPr b="1" lang="en-CA" sz="3959"/>
              <a:t>CHALLENGES IN INVESTIGATING CASES </a:t>
            </a:r>
            <a:br>
              <a:rPr lang="en-CA" sz="4500"/>
            </a:br>
            <a:endParaRPr sz="4500"/>
          </a:p>
        </p:txBody>
      </p:sp>
      <p:sp>
        <p:nvSpPr>
          <p:cNvPr id="184" name="Google Shape;184;p27"/>
          <p:cNvSpPr txBox="1"/>
          <p:nvPr>
            <p:ph idx="1" type="body"/>
          </p:nvPr>
        </p:nvSpPr>
        <p:spPr>
          <a:xfrm>
            <a:off x="457200" y="1752600"/>
            <a:ext cx="8229600" cy="4572000"/>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2399"/>
              <a:buChar char="⚫"/>
            </a:pPr>
            <a:r>
              <a:rPr b="1" lang="en-CA" sz="2525">
                <a:latin typeface="Arial Narrow"/>
                <a:ea typeface="Arial Narrow"/>
                <a:cs typeface="Arial Narrow"/>
                <a:sym typeface="Arial Narrow"/>
              </a:rPr>
              <a:t>Prosecution not legally-inclined as the Defence Lawyers</a:t>
            </a:r>
            <a:endParaRPr/>
          </a:p>
          <a:p>
            <a:pPr indent="-274320" lvl="0" marL="274320" rtl="0" algn="l">
              <a:lnSpc>
                <a:spcPct val="80000"/>
              </a:lnSpc>
              <a:spcBef>
                <a:spcPts val="505"/>
              </a:spcBef>
              <a:spcAft>
                <a:spcPts val="0"/>
              </a:spcAft>
              <a:buSzPts val="2399"/>
              <a:buChar char="⚫"/>
            </a:pPr>
            <a:r>
              <a:rPr b="1" lang="en-CA" sz="2525">
                <a:latin typeface="Arial Narrow"/>
                <a:ea typeface="Arial Narrow"/>
                <a:cs typeface="Arial Narrow"/>
                <a:sym typeface="Arial Narrow"/>
              </a:rPr>
              <a:t>Running Cost of the FSU</a:t>
            </a:r>
            <a:endParaRPr b="1" sz="2525">
              <a:latin typeface="Arial Narrow"/>
              <a:ea typeface="Arial Narrow"/>
              <a:cs typeface="Arial Narrow"/>
              <a:sym typeface="Arial Narrow"/>
            </a:endParaRPr>
          </a:p>
          <a:p>
            <a:pPr indent="-274320" lvl="0" marL="274320" rtl="0" algn="l">
              <a:lnSpc>
                <a:spcPct val="80000"/>
              </a:lnSpc>
              <a:spcBef>
                <a:spcPts val="505"/>
              </a:spcBef>
              <a:spcAft>
                <a:spcPts val="0"/>
              </a:spcAft>
              <a:buSzPts val="2399"/>
              <a:buChar char="⚫"/>
            </a:pPr>
            <a:r>
              <a:rPr b="1" lang="en-CA" sz="2525">
                <a:latin typeface="Arial Narrow"/>
                <a:ea typeface="Arial Narrow"/>
                <a:cs typeface="Arial Narrow"/>
                <a:sym typeface="Arial Narrow"/>
              </a:rPr>
              <a:t>Transportation in various FSUs for operational activities &amp; movement of victims &amp; perpetrators</a:t>
            </a:r>
            <a:endParaRPr/>
          </a:p>
          <a:p>
            <a:pPr indent="-274320" lvl="0" marL="274320" rtl="0" algn="l">
              <a:lnSpc>
                <a:spcPct val="80000"/>
              </a:lnSpc>
              <a:spcBef>
                <a:spcPts val="505"/>
              </a:spcBef>
              <a:spcAft>
                <a:spcPts val="0"/>
              </a:spcAft>
              <a:buSzPts val="2399"/>
              <a:buChar char="⚫"/>
            </a:pPr>
            <a:r>
              <a:rPr b="1" lang="en-CA" sz="2525">
                <a:latin typeface="Arial Narrow"/>
                <a:ea typeface="Arial Narrow"/>
                <a:cs typeface="Arial Narrow"/>
                <a:sym typeface="Arial Narrow"/>
              </a:rPr>
              <a:t>Absence of Medical facility in most areas</a:t>
            </a:r>
            <a:endParaRPr/>
          </a:p>
          <a:p>
            <a:pPr indent="-274320" lvl="0" marL="274320" rtl="0" algn="l">
              <a:lnSpc>
                <a:spcPct val="80000"/>
              </a:lnSpc>
              <a:spcBef>
                <a:spcPts val="505"/>
              </a:spcBef>
              <a:spcAft>
                <a:spcPts val="0"/>
              </a:spcAft>
              <a:buSzPts val="2399"/>
              <a:buChar char="⚫"/>
            </a:pPr>
            <a:r>
              <a:rPr b="1" lang="en-CA" sz="2525">
                <a:latin typeface="Arial Narrow"/>
                <a:ea typeface="Arial Narrow"/>
                <a:cs typeface="Arial Narrow"/>
                <a:sym typeface="Arial Narrow"/>
              </a:rPr>
              <a:t>Interference in cases: family members, community elders, LUCs, etc.</a:t>
            </a:r>
            <a:endParaRPr/>
          </a:p>
          <a:p>
            <a:pPr indent="-274320" lvl="0" marL="274320" rtl="0" algn="l">
              <a:lnSpc>
                <a:spcPct val="80000"/>
              </a:lnSpc>
              <a:spcBef>
                <a:spcPts val="505"/>
              </a:spcBef>
              <a:spcAft>
                <a:spcPts val="0"/>
              </a:spcAft>
              <a:buSzPts val="2399"/>
              <a:buChar char="⚫"/>
            </a:pPr>
            <a:r>
              <a:rPr b="1" lang="en-CA" sz="2525">
                <a:latin typeface="Arial Narrow"/>
                <a:ea typeface="Arial Narrow"/>
                <a:cs typeface="Arial Narrow"/>
                <a:sym typeface="Arial Narrow"/>
              </a:rPr>
              <a:t>Fear of breaking homes</a:t>
            </a:r>
            <a:endParaRPr/>
          </a:p>
          <a:p>
            <a:pPr indent="-274320" lvl="0" marL="274320" rtl="0" algn="l">
              <a:lnSpc>
                <a:spcPct val="80000"/>
              </a:lnSpc>
              <a:spcBef>
                <a:spcPts val="505"/>
              </a:spcBef>
              <a:spcAft>
                <a:spcPts val="0"/>
              </a:spcAft>
              <a:buSzPts val="2399"/>
              <a:buChar char="⚫"/>
            </a:pPr>
            <a:r>
              <a:rPr b="1" lang="en-CA" sz="2525">
                <a:latin typeface="Arial Narrow"/>
                <a:ea typeface="Arial Narrow"/>
                <a:cs typeface="Arial Narrow"/>
                <a:sym typeface="Arial Narrow"/>
              </a:rPr>
              <a:t>Poor holding rooms for juvenile offenders</a:t>
            </a:r>
            <a:endParaRPr/>
          </a:p>
          <a:p>
            <a:pPr indent="-274320" lvl="0" marL="274320" rtl="0" algn="l">
              <a:lnSpc>
                <a:spcPct val="80000"/>
              </a:lnSpc>
              <a:spcBef>
                <a:spcPts val="505"/>
              </a:spcBef>
              <a:spcAft>
                <a:spcPts val="0"/>
              </a:spcAft>
              <a:buSzPts val="2399"/>
              <a:buChar char="⚫"/>
            </a:pPr>
            <a:r>
              <a:rPr b="1" lang="en-CA" sz="2525">
                <a:latin typeface="Arial Narrow"/>
                <a:ea typeface="Arial Narrow"/>
                <a:cs typeface="Arial Narrow"/>
                <a:sym typeface="Arial Narrow"/>
              </a:rPr>
              <a:t>Resource mobilization to address victim's immediate needs like transporting them to health centers especially in very serious situations, calling cards to remind them they are to report to the Unit for statements making, etc.</a:t>
            </a:r>
            <a:endParaRPr/>
          </a:p>
          <a:p>
            <a:pPr indent="-274320" lvl="0" marL="274320" rtl="0" algn="l">
              <a:lnSpc>
                <a:spcPct val="80000"/>
              </a:lnSpc>
              <a:spcBef>
                <a:spcPts val="140"/>
              </a:spcBef>
              <a:spcAft>
                <a:spcPts val="0"/>
              </a:spcAft>
              <a:buSzPts val="665"/>
              <a:buChar char="⚫"/>
            </a:pPr>
            <a:br>
              <a:rPr b="1" lang="en-CA" sz="700">
                <a:latin typeface="Arial Narrow"/>
                <a:ea typeface="Arial Narrow"/>
                <a:cs typeface="Arial Narrow"/>
                <a:sym typeface="Arial Narrow"/>
              </a:rPr>
            </a:br>
            <a:endParaRPr sz="65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8"/>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CONT.</a:t>
            </a:r>
            <a:endParaRPr/>
          </a:p>
        </p:txBody>
      </p:sp>
      <p:sp>
        <p:nvSpPr>
          <p:cNvPr id="190" name="Google Shape;190;p28"/>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Intimidation of FSU Personnel</a:t>
            </a:r>
            <a:endParaRPr/>
          </a:p>
          <a:p>
            <a:pPr indent="-274320" lvl="0" marL="274320" rtl="0" algn="l">
              <a:spcBef>
                <a:spcPts val="520"/>
              </a:spcBef>
              <a:spcAft>
                <a:spcPts val="0"/>
              </a:spcAft>
              <a:buSzPts val="2470"/>
              <a:buChar char="⚫"/>
            </a:pPr>
            <a:r>
              <a:rPr lang="en-CA"/>
              <a:t>Transfers &amp; Personnel seeking greener pastures (UN Mission)</a:t>
            </a:r>
            <a:endParaRPr/>
          </a:p>
          <a:p>
            <a:pPr indent="-274320" lvl="0" marL="274320" rtl="0" algn="l">
              <a:spcBef>
                <a:spcPts val="520"/>
              </a:spcBef>
              <a:spcAft>
                <a:spcPts val="0"/>
              </a:spcAft>
              <a:buSzPts val="2470"/>
              <a:buChar char="⚫"/>
            </a:pPr>
            <a:r>
              <a:rPr lang="en-CA"/>
              <a:t>No incentive/motivation for Personnel (Promotions. Other units more fertile for promotions)</a:t>
            </a:r>
            <a:endParaRPr/>
          </a:p>
          <a:p>
            <a:pPr indent="-274320" lvl="0" marL="274320" rtl="0" algn="l">
              <a:spcBef>
                <a:spcPts val="480"/>
              </a:spcBef>
              <a:spcAft>
                <a:spcPts val="0"/>
              </a:spcAft>
              <a:buSzPts val="2280"/>
              <a:buChar char="⚫"/>
            </a:pPr>
            <a:r>
              <a:rPr b="1" lang="en-CA" sz="2400">
                <a:latin typeface="Arial Narrow"/>
                <a:ea typeface="Arial Narrow"/>
                <a:cs typeface="Arial Narrow"/>
                <a:sym typeface="Arial Narrow"/>
              </a:rPr>
              <a:t>Not having enough Social Workers in the Units to work with (18/44)</a:t>
            </a:r>
            <a:endParaRPr/>
          </a:p>
          <a:p>
            <a:pPr indent="-274320" lvl="0" marL="274320" rtl="0" algn="l">
              <a:spcBef>
                <a:spcPts val="480"/>
              </a:spcBef>
              <a:spcAft>
                <a:spcPts val="0"/>
              </a:spcAft>
              <a:buSzPts val="2280"/>
              <a:buChar char="⚫"/>
            </a:pPr>
            <a:r>
              <a:rPr b="1" lang="en-CA" sz="2400">
                <a:latin typeface="Arial Narrow"/>
                <a:ea typeface="Arial Narrow"/>
                <a:cs typeface="Arial Narrow"/>
                <a:sym typeface="Arial Narrow"/>
              </a:rPr>
              <a:t>Provision of psycho-social counseling.</a:t>
            </a:r>
            <a:endParaRPr/>
          </a:p>
          <a:p>
            <a:pPr indent="-274320" lvl="0" marL="274320" rtl="0" algn="l">
              <a:spcBef>
                <a:spcPts val="480"/>
              </a:spcBef>
              <a:spcAft>
                <a:spcPts val="0"/>
              </a:spcAft>
              <a:buSzPts val="2280"/>
              <a:buChar char="⚫"/>
            </a:pPr>
            <a:r>
              <a:rPr b="1" lang="en-CA" sz="2400">
                <a:latin typeface="Arial Narrow"/>
                <a:ea typeface="Arial Narrow"/>
                <a:cs typeface="Arial Narrow"/>
                <a:sym typeface="Arial Narrow"/>
              </a:rPr>
              <a:t>Poor response of parents of juvenile offenders</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9"/>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4500"/>
              <a:buFont typeface="Calibri"/>
              <a:buNone/>
            </a:pPr>
            <a:r>
              <a:rPr lang="en-CA" sz="4500"/>
              <a:t>THE WAY FORWARD</a:t>
            </a:r>
            <a:br>
              <a:rPr lang="en-CA" sz="4500"/>
            </a:br>
            <a:endParaRPr sz="4500"/>
          </a:p>
        </p:txBody>
      </p:sp>
      <p:sp>
        <p:nvSpPr>
          <p:cNvPr id="196" name="Google Shape;196;p29"/>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TRUE LIFE STORIES OF SEXUAL PENETRATION</a:t>
            </a:r>
            <a:endParaRPr/>
          </a:p>
          <a:p>
            <a:pPr indent="-274320" lvl="0" marL="274320" rtl="0" algn="l">
              <a:spcBef>
                <a:spcPts val="520"/>
              </a:spcBef>
              <a:spcAft>
                <a:spcPts val="0"/>
              </a:spcAft>
              <a:buSzPts val="2470"/>
              <a:buChar char="⚫"/>
            </a:pPr>
            <a:r>
              <a:rPr lang="en-CA"/>
              <a:t>BEFORE INTRODUCING THE OPERATIONS (PREVENTIVE MEASURES), GIVE INSTANCES OF SEXUAL PENETRATION THAT ENDED IN FATALITY SINCE THE START OF THIS YEAR 2014</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0"/>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PROPOSED OPERATIONS</a:t>
            </a:r>
            <a:endParaRPr/>
          </a:p>
        </p:txBody>
      </p:sp>
      <p:sp>
        <p:nvSpPr>
          <p:cNvPr id="202" name="Google Shape;202;p30"/>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NAMING &amp; SHAMING: pictures of all proven child abusers would be placed on television, newspapers and other social media with their names, addresses, offences convicted for and number of years sentenced published. </a:t>
            </a:r>
            <a:endParaRPr/>
          </a:p>
          <a:p>
            <a:pPr indent="-274320" lvl="0" marL="274320" rtl="0" algn="l">
              <a:spcBef>
                <a:spcPts val="520"/>
              </a:spcBef>
              <a:spcAft>
                <a:spcPts val="0"/>
              </a:spcAft>
              <a:buSzPts val="2470"/>
              <a:buChar char="⚫"/>
            </a:pPr>
            <a:r>
              <a:rPr lang="en-CA"/>
              <a:t>This, we believe, would serve as deterrence to future Abusers. This would also be an eye-opener to parents, guardians and the public as a whole to be more attentive to their children</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1"/>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CONT.</a:t>
            </a:r>
            <a:endParaRPr/>
          </a:p>
        </p:txBody>
      </p:sp>
      <p:sp>
        <p:nvSpPr>
          <p:cNvPr id="208" name="Google Shape;208;p3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There would be need for two cameras for the two Court Monitors that we have already assigned for High Court where judgments on such matters are made. There were Court Monitors only in the Magistrate Courts but for this Naming and Shaming activity, we have assigned two Inspectors to High Court. Due to the fact that it would be difficult for the High Court Monitors to take snap shots of the Perpetrators, there would be need for the SLP to have an understanding with Prisons for these shots to be taken.</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2"/>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CONT.</a:t>
            </a:r>
            <a:endParaRPr/>
          </a:p>
        </p:txBody>
      </p:sp>
      <p:sp>
        <p:nvSpPr>
          <p:cNvPr id="214" name="Google Shape;214;p32"/>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PICTURES OF CONVICTED WOULD BE PUBLISHED IN NEWSPAPERS, SHOWED ON TV &amp; THE SOCIAL MEDIA</a:t>
            </a:r>
            <a:endParaRPr/>
          </a:p>
          <a:p>
            <a:pPr indent="-274320" lvl="0" marL="274320" rtl="0" algn="l">
              <a:spcBef>
                <a:spcPts val="520"/>
              </a:spcBef>
              <a:spcAft>
                <a:spcPts val="0"/>
              </a:spcAft>
              <a:buSzPts val="2470"/>
              <a:buChar char="⚫"/>
            </a:pPr>
            <a:r>
              <a:rPr lang="en-CA"/>
              <a:t>IF THIS PROPOSAL IS OPERATIONALISED, WE ARE LOOKING FORWARD TO DO TELEVISION SERIES OF NAMING &amp; SHAMING, WHEREIN ADULTS CAUGHT WITH CHILDREN WOULD BE SHOWED ON TV LIVE. THE ARRESTS DONE AND PROCESSES, HIDING THE CHILD’S FACE WOULD BE SHOWED FOR THE PUBLIC TO SEE</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3"/>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OPERATION DUSK</a:t>
            </a:r>
            <a:endParaRPr/>
          </a:p>
        </p:txBody>
      </p:sp>
      <p:sp>
        <p:nvSpPr>
          <p:cNvPr id="220" name="Google Shape;220;p3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None/>
            </a:pPr>
            <a:r>
              <a:rPr lang="en-CA"/>
              <a:t>Issues of Concern:  </a:t>
            </a:r>
            <a:endParaRPr/>
          </a:p>
          <a:p>
            <a:pPr indent="-274320" lvl="0" marL="274320" rtl="0" algn="l">
              <a:spcBef>
                <a:spcPts val="520"/>
              </a:spcBef>
              <a:spcAft>
                <a:spcPts val="0"/>
              </a:spcAft>
              <a:buSzPts val="2470"/>
              <a:buChar char="⚫"/>
            </a:pPr>
            <a:r>
              <a:rPr lang="en-CA"/>
              <a:t>Sexual Penetration/Exploitation</a:t>
            </a:r>
            <a:endParaRPr/>
          </a:p>
          <a:p>
            <a:pPr indent="-274320" lvl="0" marL="274320" rtl="0" algn="l">
              <a:spcBef>
                <a:spcPts val="520"/>
              </a:spcBef>
              <a:spcAft>
                <a:spcPts val="0"/>
              </a:spcAft>
              <a:buSzPts val="2470"/>
              <a:buChar char="⚫"/>
            </a:pPr>
            <a:r>
              <a:rPr lang="en-CA"/>
              <a:t>Child Prostitution</a:t>
            </a:r>
            <a:endParaRPr/>
          </a:p>
          <a:p>
            <a:pPr indent="-274320" lvl="0" marL="274320" rtl="0" algn="l">
              <a:spcBef>
                <a:spcPts val="520"/>
              </a:spcBef>
              <a:spcAft>
                <a:spcPts val="0"/>
              </a:spcAft>
              <a:buSzPts val="2470"/>
              <a:buChar char="⚫"/>
            </a:pPr>
            <a:r>
              <a:rPr lang="en-CA"/>
              <a:t>Teenage Pregnancies</a:t>
            </a:r>
            <a:endParaRPr/>
          </a:p>
          <a:p>
            <a:pPr indent="-274320" lvl="0" marL="274320" rtl="0" algn="l">
              <a:spcBef>
                <a:spcPts val="520"/>
              </a:spcBef>
              <a:spcAft>
                <a:spcPts val="0"/>
              </a:spcAft>
              <a:buSzPts val="2470"/>
              <a:buChar char="⚫"/>
            </a:pPr>
            <a:r>
              <a:rPr lang="en-CA"/>
              <a:t>Drug &amp; Alcohol Abuse</a:t>
            </a:r>
            <a:endParaRPr/>
          </a:p>
          <a:p>
            <a:pPr indent="-274320" lvl="0" marL="274320" rtl="0" algn="l">
              <a:spcBef>
                <a:spcPts val="520"/>
              </a:spcBef>
              <a:spcAft>
                <a:spcPts val="0"/>
              </a:spcAft>
              <a:buSzPts val="2470"/>
              <a:buNone/>
            </a:pPr>
            <a:r>
              <a:rPr lang="en-CA"/>
              <a:t>&gt; COUNTRYWIDE OPERATION: FREETOWN (PILOT), SOUTHERN REGION, EASTERN REGION &amp; NORTHERN REGION)</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6"/>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5000"/>
              <a:buFont typeface="Calibri"/>
              <a:buNone/>
            </a:pPr>
            <a:r>
              <a:rPr b="1" lang="en-CA"/>
              <a:t>CONTENTS</a:t>
            </a:r>
            <a:endParaRPr b="1"/>
          </a:p>
        </p:txBody>
      </p:sp>
      <p:sp>
        <p:nvSpPr>
          <p:cNvPr id="118" name="Google Shape;118;p1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2470"/>
              <a:buChar char="⚫"/>
            </a:pPr>
            <a:r>
              <a:rPr lang="en-CA"/>
              <a:t>THE FORMATION OF THE FSU</a:t>
            </a:r>
            <a:endParaRPr/>
          </a:p>
          <a:p>
            <a:pPr indent="-274320" lvl="0" marL="274320" rtl="0" algn="l">
              <a:lnSpc>
                <a:spcPct val="90000"/>
              </a:lnSpc>
              <a:spcBef>
                <a:spcPts val="520"/>
              </a:spcBef>
              <a:spcAft>
                <a:spcPts val="0"/>
              </a:spcAft>
              <a:buSzPts val="2470"/>
              <a:buChar char="⚫"/>
            </a:pPr>
            <a:r>
              <a:rPr lang="en-CA"/>
              <a:t>MANDATE</a:t>
            </a:r>
            <a:endParaRPr/>
          </a:p>
          <a:p>
            <a:pPr indent="-274320" lvl="0" marL="274320" rtl="0" algn="l">
              <a:lnSpc>
                <a:spcPct val="90000"/>
              </a:lnSpc>
              <a:spcBef>
                <a:spcPts val="520"/>
              </a:spcBef>
              <a:spcAft>
                <a:spcPts val="0"/>
              </a:spcAft>
              <a:buSzPts val="2470"/>
              <a:buChar char="⚫"/>
            </a:pPr>
            <a:r>
              <a:rPr lang="en-CA"/>
              <a:t>STRENGTH</a:t>
            </a:r>
            <a:endParaRPr/>
          </a:p>
          <a:p>
            <a:pPr indent="-274320" lvl="0" marL="274320" rtl="0" algn="l">
              <a:lnSpc>
                <a:spcPct val="90000"/>
              </a:lnSpc>
              <a:spcBef>
                <a:spcPts val="520"/>
              </a:spcBef>
              <a:spcAft>
                <a:spcPts val="0"/>
              </a:spcAft>
              <a:buSzPts val="2470"/>
              <a:buChar char="⚫"/>
            </a:pPr>
            <a:r>
              <a:rPr lang="en-CA"/>
              <a:t>LEGAL INSTRUMENTS USED</a:t>
            </a:r>
            <a:endParaRPr/>
          </a:p>
          <a:p>
            <a:pPr indent="-274320" lvl="0" marL="274320" rtl="0" algn="l">
              <a:lnSpc>
                <a:spcPct val="90000"/>
              </a:lnSpc>
              <a:spcBef>
                <a:spcPts val="520"/>
              </a:spcBef>
              <a:spcAft>
                <a:spcPts val="0"/>
              </a:spcAft>
              <a:buSzPts val="2470"/>
              <a:buChar char="⚫"/>
            </a:pPr>
            <a:r>
              <a:rPr lang="en-CA"/>
              <a:t>THE ROLE OF THE FSU</a:t>
            </a:r>
            <a:endParaRPr/>
          </a:p>
          <a:p>
            <a:pPr indent="-274320" lvl="0" marL="274320" rtl="0" algn="l">
              <a:lnSpc>
                <a:spcPct val="90000"/>
              </a:lnSpc>
              <a:spcBef>
                <a:spcPts val="520"/>
              </a:spcBef>
              <a:spcAft>
                <a:spcPts val="0"/>
              </a:spcAft>
              <a:buSzPts val="2470"/>
              <a:buChar char="⚫"/>
            </a:pPr>
            <a:r>
              <a:rPr lang="en-CA"/>
              <a:t>STATISTICS (2012 – 2013)</a:t>
            </a:r>
            <a:endParaRPr/>
          </a:p>
          <a:p>
            <a:pPr indent="-274320" lvl="0" marL="274320" rtl="0" algn="l">
              <a:lnSpc>
                <a:spcPct val="90000"/>
              </a:lnSpc>
              <a:spcBef>
                <a:spcPts val="520"/>
              </a:spcBef>
              <a:spcAft>
                <a:spcPts val="0"/>
              </a:spcAft>
              <a:buSzPts val="2470"/>
              <a:buChar char="⚫"/>
            </a:pPr>
            <a:r>
              <a:rPr lang="en-CA"/>
              <a:t>COLLABORATING PARTNERS</a:t>
            </a:r>
            <a:endParaRPr/>
          </a:p>
          <a:p>
            <a:pPr indent="-274320" lvl="0" marL="274320" rtl="0" algn="l">
              <a:lnSpc>
                <a:spcPct val="90000"/>
              </a:lnSpc>
              <a:spcBef>
                <a:spcPts val="520"/>
              </a:spcBef>
              <a:spcAft>
                <a:spcPts val="0"/>
              </a:spcAft>
              <a:buSzPts val="2470"/>
              <a:buChar char="⚫"/>
            </a:pPr>
            <a:r>
              <a:rPr lang="en-CA"/>
              <a:t>RESPONSE IN THE PAST</a:t>
            </a:r>
            <a:endParaRPr/>
          </a:p>
          <a:p>
            <a:pPr indent="-274320" lvl="0" marL="274320" rtl="0" algn="l">
              <a:lnSpc>
                <a:spcPct val="90000"/>
              </a:lnSpc>
              <a:spcBef>
                <a:spcPts val="520"/>
              </a:spcBef>
              <a:spcAft>
                <a:spcPts val="0"/>
              </a:spcAft>
              <a:buSzPts val="2470"/>
              <a:buChar char="⚫"/>
            </a:pPr>
            <a:r>
              <a:rPr lang="en-CA"/>
              <a:t>THE WAY FORWARD</a:t>
            </a:r>
            <a:endParaRPr/>
          </a:p>
          <a:p>
            <a:pPr indent="-274320" lvl="0" marL="274320" rtl="0" algn="l">
              <a:lnSpc>
                <a:spcPct val="90000"/>
              </a:lnSpc>
              <a:spcBef>
                <a:spcPts val="520"/>
              </a:spcBef>
              <a:spcAft>
                <a:spcPts val="0"/>
              </a:spcAft>
              <a:buSzPts val="2470"/>
              <a:buChar char="⚫"/>
            </a:pPr>
            <a:r>
              <a:rPr lang="en-CA"/>
              <a:t>CHALLENGES IN INVESTIGATING CASES</a:t>
            </a:r>
            <a:endParaRPr/>
          </a:p>
          <a:p>
            <a:pPr indent="-117475" lvl="0" marL="274320" rtl="0" algn="l">
              <a:lnSpc>
                <a:spcPct val="90000"/>
              </a:lnSpc>
              <a:spcBef>
                <a:spcPts val="520"/>
              </a:spcBef>
              <a:spcAft>
                <a:spcPts val="0"/>
              </a:spcAft>
              <a:buSzPts val="247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4"/>
          <p:cNvSpPr txBox="1"/>
          <p:nvPr>
            <p:ph type="title"/>
          </p:nvPr>
        </p:nvSpPr>
        <p:spPr>
          <a:xfrm>
            <a:off x="457200" y="533400"/>
            <a:ext cx="8229600" cy="13136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4500"/>
              <a:buFont typeface="Calibri"/>
              <a:buNone/>
            </a:pPr>
            <a:r>
              <a:rPr lang="en-CA" sz="4500"/>
              <a:t>Tools</a:t>
            </a:r>
            <a:br>
              <a:rPr lang="en-CA" sz="4500"/>
            </a:br>
            <a:endParaRPr sz="4500"/>
          </a:p>
        </p:txBody>
      </p:sp>
      <p:sp>
        <p:nvSpPr>
          <p:cNvPr id="226" name="Google Shape;226;p3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The Liquor Licensing Act Cap 238 </a:t>
            </a:r>
            <a:endParaRPr/>
          </a:p>
          <a:p>
            <a:pPr indent="-274320" lvl="0" marL="274320" rtl="0" algn="l">
              <a:spcBef>
                <a:spcPts val="520"/>
              </a:spcBef>
              <a:spcAft>
                <a:spcPts val="0"/>
              </a:spcAft>
              <a:buSzPts val="2470"/>
              <a:buChar char="⚫"/>
            </a:pPr>
            <a:r>
              <a:rPr lang="en-CA"/>
              <a:t>The Liquor Licensing Amendment Act, No. 38 of 1963</a:t>
            </a:r>
            <a:endParaRPr/>
          </a:p>
          <a:p>
            <a:pPr indent="-274320" lvl="0" marL="274320" rtl="0" algn="l">
              <a:spcBef>
                <a:spcPts val="520"/>
              </a:spcBef>
              <a:spcAft>
                <a:spcPts val="0"/>
              </a:spcAft>
              <a:buSzPts val="2470"/>
              <a:buChar char="⚫"/>
            </a:pPr>
            <a:r>
              <a:rPr lang="en-CA"/>
              <a:t>Sexual Offences Act 2012</a:t>
            </a:r>
            <a:endParaRPr/>
          </a:p>
          <a:p>
            <a:pPr indent="-274320" lvl="0" marL="274320" rtl="0" algn="l">
              <a:spcBef>
                <a:spcPts val="520"/>
              </a:spcBef>
              <a:spcAft>
                <a:spcPts val="0"/>
              </a:spcAft>
              <a:buSzPts val="2470"/>
              <a:buChar char="⚫"/>
            </a:pPr>
            <a:r>
              <a:rPr lang="en-CA"/>
              <a:t>Child Rights Act</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5"/>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5000"/>
              <a:buFont typeface="Calibri"/>
              <a:buNone/>
            </a:pPr>
            <a:r>
              <a:rPr lang="en-CA"/>
              <a:t>PROCEDURES</a:t>
            </a:r>
            <a:endParaRPr/>
          </a:p>
        </p:txBody>
      </p:sp>
      <p:sp>
        <p:nvSpPr>
          <p:cNvPr id="232" name="Google Shape;232;p35"/>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MOU WITH RELEVANT PEOPLE</a:t>
            </a:r>
            <a:endParaRPr/>
          </a:p>
          <a:p>
            <a:pPr indent="-274320" lvl="0" marL="274320" rtl="0" algn="l">
              <a:spcBef>
                <a:spcPts val="520"/>
              </a:spcBef>
              <a:spcAft>
                <a:spcPts val="0"/>
              </a:spcAft>
              <a:buSzPts val="2470"/>
              <a:buChar char="⚫"/>
            </a:pPr>
            <a:r>
              <a:rPr lang="en-CA"/>
              <a:t>In Clubs/Beach Bars: Only Managers/Owners would be arrested</a:t>
            </a:r>
            <a:endParaRPr/>
          </a:p>
          <a:p>
            <a:pPr indent="-274320" lvl="0" marL="274320" rtl="0" algn="l">
              <a:spcBef>
                <a:spcPts val="520"/>
              </a:spcBef>
              <a:spcAft>
                <a:spcPts val="0"/>
              </a:spcAft>
              <a:buSzPts val="2470"/>
              <a:buChar char="⚫"/>
            </a:pPr>
            <a:r>
              <a:rPr lang="en-CA"/>
              <a:t>Hotels/Guest Houses/Inns: Sugar Daddies/Adult, Children found with them &amp; Owners/Managers</a:t>
            </a:r>
            <a:endParaRPr/>
          </a:p>
          <a:p>
            <a:pPr indent="-274320" lvl="0" marL="274320" rtl="0" algn="l">
              <a:spcBef>
                <a:spcPts val="520"/>
              </a:spcBef>
              <a:spcAft>
                <a:spcPts val="0"/>
              </a:spcAft>
              <a:buSzPts val="2470"/>
              <a:buChar char="⚫"/>
            </a:pPr>
            <a:r>
              <a:rPr lang="en-CA"/>
              <a:t>USE OF INFORMANTS</a:t>
            </a:r>
            <a:endParaRPr/>
          </a:p>
          <a:p>
            <a:pPr indent="-274320" lvl="0" marL="274320" rtl="0" algn="l">
              <a:spcBef>
                <a:spcPts val="520"/>
              </a:spcBef>
              <a:spcAft>
                <a:spcPts val="0"/>
              </a:spcAft>
              <a:buSzPts val="2470"/>
              <a:buChar char="⚫"/>
            </a:pPr>
            <a:r>
              <a:rPr lang="en-CA"/>
              <a:t>Long Surveillance &amp; gathering of evidence</a:t>
            </a:r>
            <a:endParaRPr/>
          </a:p>
          <a:p>
            <a:pPr indent="-274320" lvl="0" marL="274320" rtl="0" algn="l">
              <a:spcBef>
                <a:spcPts val="520"/>
              </a:spcBef>
              <a:spcAft>
                <a:spcPts val="0"/>
              </a:spcAft>
              <a:buSzPts val="2470"/>
              <a:buChar char="⚫"/>
            </a:pPr>
            <a:r>
              <a:rPr lang="en-CA"/>
              <a:t>Use of Police trucks for each operation</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6"/>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4500"/>
              <a:buFont typeface="Calibri"/>
              <a:buNone/>
            </a:pPr>
            <a:r>
              <a:rPr lang="en-CA" sz="4500"/>
              <a:t>MAJOR INCIDENT RESPONSE TEAM (MIRT)</a:t>
            </a:r>
            <a:endParaRPr sz="4500"/>
          </a:p>
        </p:txBody>
      </p:sp>
      <p:sp>
        <p:nvSpPr>
          <p:cNvPr id="238" name="Google Shape;238;p3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HAS BEEN SET UP</a:t>
            </a:r>
            <a:endParaRPr/>
          </a:p>
          <a:p>
            <a:pPr indent="-274320" lvl="0" marL="274320" rtl="0" algn="l">
              <a:spcBef>
                <a:spcPts val="520"/>
              </a:spcBef>
              <a:spcAft>
                <a:spcPts val="0"/>
              </a:spcAft>
              <a:buSzPts val="2470"/>
              <a:buChar char="⚫"/>
            </a:pPr>
            <a:r>
              <a:rPr lang="en-CA"/>
              <a:t>WOULD BE TRAINED ON THE USE OF NIGHT VISION CAMERAS &amp; ON INTELLIGENCE GATHERING</a:t>
            </a:r>
            <a:endParaRPr/>
          </a:p>
          <a:p>
            <a:pPr indent="-274320" lvl="0" marL="274320" rtl="0" algn="l">
              <a:spcBef>
                <a:spcPts val="520"/>
              </a:spcBef>
              <a:spcAft>
                <a:spcPts val="0"/>
              </a:spcAft>
              <a:buSzPts val="2470"/>
              <a:buChar char="⚫"/>
            </a:pPr>
            <a:r>
              <a:rPr lang="en-CA"/>
              <a:t>IIS WOULD BE USED IN SOME CASES</a:t>
            </a:r>
            <a:endParaRPr/>
          </a:p>
          <a:p>
            <a:pPr indent="-274320" lvl="0" marL="274320" rtl="0" algn="l">
              <a:spcBef>
                <a:spcPts val="520"/>
              </a:spcBef>
              <a:spcAft>
                <a:spcPts val="0"/>
              </a:spcAft>
              <a:buSzPts val="2470"/>
              <a:buChar char="⚫"/>
            </a:pPr>
            <a:r>
              <a:rPr lang="en-CA"/>
              <a:t> Operation Dusk as described above would be the first step. If successful, this Administration would request in future to do a television series of this operation under “Naming &amp; Shaming.”</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7"/>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CHALLENGES</a:t>
            </a:r>
            <a:endParaRPr/>
          </a:p>
        </p:txBody>
      </p:sp>
      <p:sp>
        <p:nvSpPr>
          <p:cNvPr id="244" name="Google Shape;244;p37"/>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FUNDING</a:t>
            </a:r>
            <a:endParaRPr/>
          </a:p>
          <a:p>
            <a:pPr indent="-274320" lvl="0" marL="274320" rtl="0" algn="l">
              <a:spcBef>
                <a:spcPts val="520"/>
              </a:spcBef>
              <a:spcAft>
                <a:spcPts val="0"/>
              </a:spcAft>
              <a:buSzPts val="2470"/>
              <a:buChar char="⚫"/>
            </a:pPr>
            <a:r>
              <a:rPr lang="en-CA"/>
              <a:t>HAVING INTERESTED PARTNERS TO COLLABORATE WITH</a:t>
            </a:r>
            <a:endParaRPr/>
          </a:p>
          <a:p>
            <a:pPr indent="-274320" lvl="0" marL="274320" rtl="0" algn="l">
              <a:spcBef>
                <a:spcPts val="520"/>
              </a:spcBef>
              <a:spcAft>
                <a:spcPts val="0"/>
              </a:spcAft>
              <a:buSzPts val="2470"/>
              <a:buChar char="⚫"/>
            </a:pPr>
            <a:r>
              <a:rPr lang="en-CA"/>
              <a:t>SAFE HOMES TO TAKE CHILDREN CAUGHT IN THE PROCESS</a:t>
            </a:r>
            <a:endParaRPr/>
          </a:p>
          <a:p>
            <a:pPr indent="-274320" lvl="0" marL="274320" rtl="0" algn="l">
              <a:spcBef>
                <a:spcPts val="520"/>
              </a:spcBef>
              <a:spcAft>
                <a:spcPts val="0"/>
              </a:spcAft>
              <a:buSzPts val="2470"/>
              <a:buChar char="⚫"/>
            </a:pPr>
            <a:r>
              <a:rPr lang="en-CA"/>
              <a:t>PROVIDING REHABILITATION FOR THESE CHILDREN</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38"/>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5000"/>
              <a:buFont typeface="Calibri"/>
              <a:buNone/>
            </a:pPr>
            <a:r>
              <a:rPr lang="en-CA"/>
              <a:t>THANK YOU! QUESTIONS!</a:t>
            </a:r>
            <a:endParaRPr/>
          </a:p>
        </p:txBody>
      </p:sp>
      <p:sp>
        <p:nvSpPr>
          <p:cNvPr id="250" name="Google Shape;250;p38"/>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ctr">
              <a:spcBef>
                <a:spcPts val="0"/>
              </a:spcBef>
              <a:spcAft>
                <a:spcPts val="0"/>
              </a:spcAft>
              <a:buSzPts val="3420"/>
              <a:buNone/>
            </a:pPr>
            <a:r>
              <a:rPr i="1" lang="en-CA" sz="3600"/>
              <a:t>STOP</a:t>
            </a:r>
            <a:endParaRPr/>
          </a:p>
          <a:p>
            <a:pPr indent="-274320" lvl="0" marL="274320" rtl="0" algn="ctr">
              <a:spcBef>
                <a:spcPts val="720"/>
              </a:spcBef>
              <a:spcAft>
                <a:spcPts val="0"/>
              </a:spcAft>
              <a:buSzPts val="3420"/>
              <a:buNone/>
            </a:pPr>
            <a:r>
              <a:t/>
            </a:r>
            <a:endParaRPr i="1" sz="3600"/>
          </a:p>
          <a:p>
            <a:pPr indent="-274320" lvl="0" marL="274320" rtl="0" algn="ctr">
              <a:spcBef>
                <a:spcPts val="720"/>
              </a:spcBef>
              <a:spcAft>
                <a:spcPts val="0"/>
              </a:spcAft>
              <a:buSzPts val="3420"/>
              <a:buNone/>
            </a:pPr>
            <a:r>
              <a:rPr i="1" lang="en-CA" sz="3600"/>
              <a:t> SEXUAL PENETRATION NOW </a:t>
            </a:r>
            <a:endParaRPr/>
          </a:p>
          <a:p>
            <a:pPr indent="-274320" lvl="0" marL="274320" rtl="0" algn="ctr">
              <a:spcBef>
                <a:spcPts val="720"/>
              </a:spcBef>
              <a:spcAft>
                <a:spcPts val="0"/>
              </a:spcAft>
              <a:buSzPts val="3420"/>
              <a:buNone/>
            </a:pPr>
            <a:r>
              <a:t/>
            </a:r>
            <a:endParaRPr i="1" sz="3600"/>
          </a:p>
          <a:p>
            <a:pPr indent="-274320" lvl="0" marL="274320" rtl="0" algn="ctr">
              <a:spcBef>
                <a:spcPts val="720"/>
              </a:spcBef>
              <a:spcAft>
                <a:spcPts val="0"/>
              </a:spcAft>
              <a:buSzPts val="3420"/>
              <a:buNone/>
            </a:pPr>
            <a:r>
              <a:rPr i="1" lang="en-CA" sz="3600"/>
              <a:t>BEFORE IT GETS TO YOUR DOOR</a:t>
            </a:r>
            <a:endParaRPr i="1" sz="3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7"/>
          <p:cNvSpPr txBox="1"/>
          <p:nvPr>
            <p:ph type="title"/>
          </p:nvPr>
        </p:nvSpPr>
        <p:spPr>
          <a:xfrm>
            <a:off x="457200" y="457200"/>
            <a:ext cx="8229600" cy="13898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4500"/>
              <a:buFont typeface="Calibri"/>
              <a:buNone/>
            </a:pPr>
            <a:br>
              <a:rPr lang="en-CA" sz="4500"/>
            </a:br>
            <a:br>
              <a:rPr lang="en-CA" sz="4500"/>
            </a:br>
            <a:r>
              <a:rPr b="1" lang="en-CA" sz="4500"/>
              <a:t>THE FORMATION OF THE FSU</a:t>
            </a:r>
            <a:br>
              <a:rPr lang="en-CA" sz="4500"/>
            </a:br>
            <a:endParaRPr sz="4500"/>
          </a:p>
        </p:txBody>
      </p:sp>
      <p:sp>
        <p:nvSpPr>
          <p:cNvPr id="124" name="Google Shape;124;p17"/>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AFTER THE WAR, INCREASED IN OFFENCES AGAINST WOMEN &amp; CHILDREN</a:t>
            </a:r>
            <a:endParaRPr/>
          </a:p>
          <a:p>
            <a:pPr indent="-274320" lvl="0" marL="274320" rtl="0" algn="l">
              <a:spcBef>
                <a:spcPts val="520"/>
              </a:spcBef>
              <a:spcAft>
                <a:spcPts val="0"/>
              </a:spcAft>
              <a:buSzPts val="2470"/>
              <a:buChar char="⚫"/>
            </a:pPr>
            <a:r>
              <a:rPr lang="en-CA"/>
              <a:t>DOMESTIC VIOLENCE UNIT FORMED IN KISSY POLICE STATION IN APRIL 1999</a:t>
            </a:r>
            <a:endParaRPr/>
          </a:p>
          <a:p>
            <a:pPr indent="-274320" lvl="0" marL="274320" rtl="0" algn="l">
              <a:spcBef>
                <a:spcPts val="520"/>
              </a:spcBef>
              <a:spcAft>
                <a:spcPts val="0"/>
              </a:spcAft>
              <a:buSzPts val="2470"/>
              <a:buChar char="⚫"/>
            </a:pPr>
            <a:r>
              <a:rPr lang="en-CA"/>
              <a:t>FEBRUARY 2001, THE DVU TRANSFORMED INTO THE FSU UNDER THE AUSPICES OF THE CID WITH THE MANDATE TO ADDRESS: CHILD ABUSE, SEXUAL ABUSE &amp; DOMESTIC VIOLENCE IN A BROADER PERSPECTIVE</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8"/>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CONT.</a:t>
            </a:r>
            <a:endParaRPr/>
          </a:p>
        </p:txBody>
      </p:sp>
      <p:sp>
        <p:nvSpPr>
          <p:cNvPr id="130" name="Google Shape;130;p18"/>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2004; MSWGCA JOINED THE FSU: JOINT INVESTIGATIONS &amp; PROVISION OF SERVICES FOR VICTIMS/SURVIVORS &amp; JUVENILE OFFENDERS</a:t>
            </a:r>
            <a:endParaRPr/>
          </a:p>
          <a:p>
            <a:pPr indent="-274320" lvl="0" marL="274320" rtl="0" algn="l">
              <a:spcBef>
                <a:spcPts val="520"/>
              </a:spcBef>
              <a:spcAft>
                <a:spcPts val="0"/>
              </a:spcAft>
              <a:buSzPts val="2470"/>
              <a:buChar char="⚫"/>
            </a:pPr>
            <a:r>
              <a:rPr lang="en-CA"/>
              <a:t>2007; THE FSU WAS SEPARATED FROM CID &amp; BECAME A UNIT OF THE SLP BUT UNDER THE DIRECTOR OF CRIME SERVICES</a:t>
            </a:r>
            <a:endParaRPr/>
          </a:p>
          <a:p>
            <a:pPr indent="-274320" lvl="0" marL="274320" rtl="0" algn="l">
              <a:spcBef>
                <a:spcPts val="520"/>
              </a:spcBef>
              <a:spcAft>
                <a:spcPts val="0"/>
              </a:spcAft>
              <a:buSzPts val="2470"/>
              <a:buChar char="⚫"/>
            </a:pPr>
            <a:r>
              <a:rPr lang="en-CA"/>
              <a:t>2013; THE FSU WAS REMOVED FROM CRIME SERVICES &amp; NOW UNDER A NEW DIRECTORATE CALLED GENDER AFFAIRS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type="title"/>
          </p:nvPr>
        </p:nvSpPr>
        <p:spPr>
          <a:xfrm>
            <a:off x="457200" y="381000"/>
            <a:ext cx="8229600" cy="14660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4500"/>
              <a:buFont typeface="Calibri"/>
              <a:buNone/>
            </a:pPr>
            <a:r>
              <a:rPr b="1" lang="en-CA" sz="4500"/>
              <a:t>MANDATE</a:t>
            </a:r>
            <a:br>
              <a:rPr lang="en-CA" sz="4500"/>
            </a:br>
            <a:endParaRPr sz="4500"/>
          </a:p>
        </p:txBody>
      </p:sp>
      <p:sp>
        <p:nvSpPr>
          <p:cNvPr id="136" name="Google Shape;136;p19"/>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lnSpc>
                <a:spcPct val="80000"/>
              </a:lnSpc>
              <a:spcBef>
                <a:spcPts val="0"/>
              </a:spcBef>
              <a:spcAft>
                <a:spcPts val="0"/>
              </a:spcAft>
              <a:buSzPts val="3472"/>
              <a:buChar char="⚫"/>
            </a:pPr>
            <a:r>
              <a:rPr lang="en-CA" sz="3655"/>
              <a:t>CHILD ABUSE</a:t>
            </a:r>
            <a:endParaRPr/>
          </a:p>
          <a:p>
            <a:pPr indent="-274320" lvl="0" marL="274320" rtl="0" algn="l">
              <a:lnSpc>
                <a:spcPct val="80000"/>
              </a:lnSpc>
              <a:spcBef>
                <a:spcPts val="731"/>
              </a:spcBef>
              <a:spcAft>
                <a:spcPts val="0"/>
              </a:spcAft>
              <a:buSzPts val="3472"/>
              <a:buChar char="⚫"/>
            </a:pPr>
            <a:r>
              <a:rPr lang="en-CA" sz="3655"/>
              <a:t>SEXUAL &amp; ALL OTHER FORMS OF GBV</a:t>
            </a:r>
            <a:endParaRPr/>
          </a:p>
          <a:p>
            <a:pPr indent="-274320" lvl="0" marL="274320" rtl="0" algn="l">
              <a:lnSpc>
                <a:spcPct val="80000"/>
              </a:lnSpc>
              <a:spcBef>
                <a:spcPts val="731"/>
              </a:spcBef>
              <a:spcAft>
                <a:spcPts val="0"/>
              </a:spcAft>
              <a:buSzPts val="3472"/>
              <a:buChar char="⚫"/>
            </a:pPr>
            <a:r>
              <a:rPr lang="en-CA" sz="3655"/>
              <a:t>DOMESTIC VIOLENCE</a:t>
            </a:r>
            <a:endParaRPr/>
          </a:p>
          <a:p>
            <a:pPr indent="-274320" lvl="0" marL="274320" rtl="0" algn="l">
              <a:lnSpc>
                <a:spcPct val="80000"/>
              </a:lnSpc>
              <a:spcBef>
                <a:spcPts val="731"/>
              </a:spcBef>
              <a:spcAft>
                <a:spcPts val="0"/>
              </a:spcAft>
              <a:buSzPts val="3472"/>
              <a:buChar char="⚫"/>
            </a:pPr>
            <a:r>
              <a:rPr lang="en-CA" sz="3655"/>
              <a:t>OFFENCES COMMITTED BY CHILDREN</a:t>
            </a:r>
            <a:endParaRPr/>
          </a:p>
          <a:p>
            <a:pPr indent="-274320" lvl="0" marL="274320" rtl="0" algn="l">
              <a:lnSpc>
                <a:spcPct val="80000"/>
              </a:lnSpc>
              <a:spcBef>
                <a:spcPts val="731"/>
              </a:spcBef>
              <a:spcAft>
                <a:spcPts val="0"/>
              </a:spcAft>
              <a:buSzPts val="3472"/>
              <a:buChar char="⚫"/>
            </a:pPr>
            <a:r>
              <a:rPr lang="en-CA" sz="3655"/>
              <a:t>TRAFFICKING IN WOMEN &amp; CHILDREN</a:t>
            </a:r>
            <a:endParaRPr sz="3655"/>
          </a:p>
          <a:p>
            <a:pPr indent="-274320" lvl="0" marL="274320" rtl="0" algn="l">
              <a:lnSpc>
                <a:spcPct val="80000"/>
              </a:lnSpc>
              <a:spcBef>
                <a:spcPts val="442"/>
              </a:spcBef>
              <a:spcAft>
                <a:spcPts val="0"/>
              </a:spcAft>
              <a:buSzPts val="2100"/>
              <a:buNone/>
            </a:pPr>
            <a:r>
              <a:t/>
            </a:r>
            <a:endParaRPr sz="221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0"/>
          <p:cNvSpPr txBox="1"/>
          <p:nvPr>
            <p:ph type="title"/>
          </p:nvPr>
        </p:nvSpPr>
        <p:spPr>
          <a:xfrm>
            <a:off x="457200" y="457200"/>
            <a:ext cx="8229600" cy="13898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4500"/>
              <a:buFont typeface="Calibri"/>
              <a:buNone/>
            </a:pPr>
            <a:r>
              <a:rPr b="1" lang="en-CA" sz="4500"/>
              <a:t>STRENGTH</a:t>
            </a:r>
            <a:br>
              <a:rPr b="1" lang="en-CA" sz="4500"/>
            </a:br>
            <a:endParaRPr b="1" sz="4500"/>
          </a:p>
        </p:txBody>
      </p:sp>
      <p:sp>
        <p:nvSpPr>
          <p:cNvPr id="142" name="Google Shape;142;p20"/>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325755" lvl="0" marL="274320" rtl="0" algn="l">
              <a:spcBef>
                <a:spcPts val="0"/>
              </a:spcBef>
              <a:spcAft>
                <a:spcPts val="0"/>
              </a:spcAft>
              <a:buSzPts val="5130"/>
              <a:buChar char="⚫"/>
            </a:pPr>
            <a:r>
              <a:rPr lang="en-CA" sz="5400"/>
              <a:t>44 UNITS COUNTRYWIDE</a:t>
            </a:r>
            <a:endParaRPr/>
          </a:p>
          <a:p>
            <a:pPr indent="-325755" lvl="0" marL="274320" rtl="0" algn="l">
              <a:spcBef>
                <a:spcPts val="1080"/>
              </a:spcBef>
              <a:spcAft>
                <a:spcPts val="0"/>
              </a:spcAft>
              <a:buSzPts val="5130"/>
              <a:buChar char="⚫"/>
            </a:pPr>
            <a:r>
              <a:rPr lang="en-CA" sz="5400"/>
              <a:t>358 PERSONNEL</a:t>
            </a:r>
            <a:endParaRPr/>
          </a:p>
          <a:p>
            <a:pPr indent="-325755" lvl="0" marL="274320" rtl="0" algn="l">
              <a:spcBef>
                <a:spcPts val="1080"/>
              </a:spcBef>
              <a:spcAft>
                <a:spcPts val="0"/>
              </a:spcAft>
              <a:buSzPts val="5130"/>
              <a:buChar char="⚫"/>
            </a:pPr>
            <a:r>
              <a:rPr lang="en-CA" sz="5400"/>
              <a:t>18 SOCIAL WORKERS</a:t>
            </a:r>
            <a:endParaRPr sz="5400"/>
          </a:p>
          <a:p>
            <a:pPr indent="-117475" lvl="0" marL="274320" rtl="0" algn="l">
              <a:spcBef>
                <a:spcPts val="520"/>
              </a:spcBef>
              <a:spcAft>
                <a:spcPts val="0"/>
              </a:spcAft>
              <a:buSzPts val="247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1"/>
          <p:cNvSpPr txBox="1"/>
          <p:nvPr>
            <p:ph type="title"/>
          </p:nvPr>
        </p:nvSpPr>
        <p:spPr>
          <a:xfrm>
            <a:off x="457200" y="381000"/>
            <a:ext cx="8229600" cy="1466088"/>
          </a:xfrm>
          <a:prstGeom prst="rect">
            <a:avLst/>
          </a:prstGeom>
          <a:noFill/>
          <a:ln>
            <a:noFill/>
          </a:ln>
        </p:spPr>
        <p:txBody>
          <a:bodyPr anchorCtr="0" anchor="b" bIns="0" lIns="0" spcFirstLastPara="1" rIns="0" wrap="square" tIns="45700">
            <a:noAutofit/>
          </a:bodyPr>
          <a:lstStyle/>
          <a:p>
            <a:pPr indent="0" lvl="0" marL="0" rtl="0" algn="ctr">
              <a:spcBef>
                <a:spcPts val="0"/>
              </a:spcBef>
              <a:spcAft>
                <a:spcPts val="0"/>
              </a:spcAft>
              <a:buClr>
                <a:schemeClr val="dk2"/>
              </a:buClr>
              <a:buSzPts val="4500"/>
              <a:buFont typeface="Calibri"/>
              <a:buNone/>
            </a:pPr>
            <a:r>
              <a:rPr b="1" lang="en-CA" sz="4500"/>
              <a:t>LEGAL INSTRUMENTS USED</a:t>
            </a:r>
            <a:br>
              <a:rPr b="1" lang="en-CA" sz="4500"/>
            </a:br>
            <a:endParaRPr b="1" sz="4500"/>
          </a:p>
        </p:txBody>
      </p:sp>
      <p:sp>
        <p:nvSpPr>
          <p:cNvPr id="148" name="Google Shape;148;p21"/>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lnSpc>
                <a:spcPct val="90000"/>
              </a:lnSpc>
              <a:spcBef>
                <a:spcPts val="0"/>
              </a:spcBef>
              <a:spcAft>
                <a:spcPts val="0"/>
              </a:spcAft>
              <a:buSzPts val="2470"/>
              <a:buChar char="⚫"/>
            </a:pPr>
            <a:r>
              <a:rPr lang="en-CA"/>
              <a:t>THE 3 GENDER LAWS: 2007</a:t>
            </a:r>
            <a:endParaRPr/>
          </a:p>
          <a:p>
            <a:pPr indent="-274320" lvl="0" marL="274320" rtl="0" algn="l">
              <a:lnSpc>
                <a:spcPct val="90000"/>
              </a:lnSpc>
              <a:spcBef>
                <a:spcPts val="520"/>
              </a:spcBef>
              <a:spcAft>
                <a:spcPts val="0"/>
              </a:spcAft>
              <a:buSzPts val="2470"/>
              <a:buNone/>
            </a:pPr>
            <a:r>
              <a:rPr lang="en-CA"/>
              <a:t>1. DOMESTIC VIOLENCE ACT</a:t>
            </a:r>
            <a:endParaRPr/>
          </a:p>
          <a:p>
            <a:pPr indent="-274320" lvl="0" marL="274320" rtl="0" algn="l">
              <a:lnSpc>
                <a:spcPct val="90000"/>
              </a:lnSpc>
              <a:spcBef>
                <a:spcPts val="520"/>
              </a:spcBef>
              <a:spcAft>
                <a:spcPts val="0"/>
              </a:spcAft>
              <a:buSzPts val="2470"/>
              <a:buNone/>
            </a:pPr>
            <a:r>
              <a:rPr lang="en-CA"/>
              <a:t>2. REGISTRATION OF CUSTOMARY LAW &amp; DIVORCE ACT</a:t>
            </a:r>
            <a:endParaRPr/>
          </a:p>
          <a:p>
            <a:pPr indent="-274320" lvl="0" marL="274320" rtl="0" algn="l">
              <a:lnSpc>
                <a:spcPct val="90000"/>
              </a:lnSpc>
              <a:spcBef>
                <a:spcPts val="520"/>
              </a:spcBef>
              <a:spcAft>
                <a:spcPts val="0"/>
              </a:spcAft>
              <a:buSzPts val="2470"/>
              <a:buNone/>
            </a:pPr>
            <a:r>
              <a:rPr lang="en-CA"/>
              <a:t>3. DEVOLUTION OF ESTATES ACT</a:t>
            </a:r>
            <a:endParaRPr/>
          </a:p>
          <a:p>
            <a:pPr indent="-274320" lvl="0" marL="274320" rtl="0" algn="l">
              <a:lnSpc>
                <a:spcPct val="90000"/>
              </a:lnSpc>
              <a:spcBef>
                <a:spcPts val="520"/>
              </a:spcBef>
              <a:spcAft>
                <a:spcPts val="0"/>
              </a:spcAft>
              <a:buSzPts val="2470"/>
              <a:buChar char="⚫"/>
            </a:pPr>
            <a:r>
              <a:rPr lang="en-CA"/>
              <a:t>CHILD RIGHTS ACT 2007</a:t>
            </a:r>
            <a:endParaRPr/>
          </a:p>
          <a:p>
            <a:pPr indent="-274320" lvl="0" marL="274320" rtl="0" algn="l">
              <a:lnSpc>
                <a:spcPct val="90000"/>
              </a:lnSpc>
              <a:spcBef>
                <a:spcPts val="520"/>
              </a:spcBef>
              <a:spcAft>
                <a:spcPts val="0"/>
              </a:spcAft>
              <a:buSzPts val="2470"/>
              <a:buChar char="⚫"/>
            </a:pPr>
            <a:r>
              <a:rPr lang="en-CA"/>
              <a:t>ANTI-HUMAN TRAFFICKING ACT 2005</a:t>
            </a:r>
            <a:endParaRPr/>
          </a:p>
          <a:p>
            <a:pPr indent="-274320" lvl="0" marL="274320" rtl="0" algn="l">
              <a:lnSpc>
                <a:spcPct val="90000"/>
              </a:lnSpc>
              <a:spcBef>
                <a:spcPts val="520"/>
              </a:spcBef>
              <a:spcAft>
                <a:spcPts val="0"/>
              </a:spcAft>
              <a:buSzPts val="2470"/>
              <a:buChar char="⚫"/>
            </a:pPr>
            <a:r>
              <a:rPr lang="en-CA"/>
              <a:t>SEXUAL OFFENCES ACT 2012</a:t>
            </a:r>
            <a:endParaRPr/>
          </a:p>
          <a:p>
            <a:pPr indent="-274320" lvl="0" marL="274320" rtl="0" algn="l">
              <a:lnSpc>
                <a:spcPct val="90000"/>
              </a:lnSpc>
              <a:spcBef>
                <a:spcPts val="520"/>
              </a:spcBef>
              <a:spcAft>
                <a:spcPts val="0"/>
              </a:spcAft>
              <a:buSzPts val="2470"/>
              <a:buChar char="⚫"/>
            </a:pPr>
            <a:r>
              <a:rPr lang="en-CA"/>
              <a:t>THE PREVENTION &amp; CONTROL OF HIV/AIDS ACT 2007</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2"/>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THE ROLE OF THE FSU</a:t>
            </a:r>
            <a:endParaRPr/>
          </a:p>
        </p:txBody>
      </p:sp>
      <p:sp>
        <p:nvSpPr>
          <p:cNvPr id="154" name="Google Shape;154;p22"/>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INVESTIGATES CASES OF SEXUAL, DOMESTIC &amp; GENDER-BASED VIOLENCE</a:t>
            </a:r>
            <a:endParaRPr/>
          </a:p>
          <a:p>
            <a:pPr indent="-274320" lvl="0" marL="274320" rtl="0" algn="l">
              <a:spcBef>
                <a:spcPts val="520"/>
              </a:spcBef>
              <a:spcAft>
                <a:spcPts val="0"/>
              </a:spcAft>
              <a:buSzPts val="2470"/>
              <a:buChar char="⚫"/>
            </a:pPr>
            <a:r>
              <a:rPr lang="en-CA"/>
              <a:t>PROTECT WOMEN &amp; CHILDREN</a:t>
            </a:r>
            <a:endParaRPr/>
          </a:p>
          <a:p>
            <a:pPr indent="-274320" lvl="0" marL="274320" rtl="0" algn="l">
              <a:spcBef>
                <a:spcPts val="520"/>
              </a:spcBef>
              <a:spcAft>
                <a:spcPts val="0"/>
              </a:spcAft>
              <a:buSzPts val="2470"/>
              <a:buChar char="⚫"/>
            </a:pPr>
            <a:r>
              <a:rPr lang="en-CA"/>
              <a:t>REFER VICTIMS TO SERVICE PROVIDERS</a:t>
            </a:r>
            <a:endParaRPr/>
          </a:p>
          <a:p>
            <a:pPr indent="-274320" lvl="0" marL="274320" rtl="0" algn="l">
              <a:spcBef>
                <a:spcPts val="520"/>
              </a:spcBef>
              <a:spcAft>
                <a:spcPts val="0"/>
              </a:spcAft>
              <a:buSzPts val="2470"/>
              <a:buChar char="⚫"/>
            </a:pPr>
            <a:r>
              <a:rPr lang="en-CA"/>
              <a:t>HELP VICTIM TO HEAL THROUGH PSYCHOLOGICAL COUNSELING</a:t>
            </a:r>
            <a:endParaRPr/>
          </a:p>
          <a:p>
            <a:pPr indent="-274320" lvl="0" marL="274320" rtl="0" algn="l">
              <a:spcBef>
                <a:spcPts val="520"/>
              </a:spcBef>
              <a:spcAft>
                <a:spcPts val="0"/>
              </a:spcAft>
              <a:buSzPts val="2470"/>
              <a:buChar char="⚫"/>
            </a:pPr>
            <a:r>
              <a:rPr lang="en-CA"/>
              <a:t>GUIDE VICTIM DURING THE INVESTIGATION PROCESS</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3"/>
          <p:cNvSpPr txBox="1"/>
          <p:nvPr>
            <p:ph type="title"/>
          </p:nvPr>
        </p:nvSpPr>
        <p:spPr>
          <a:xfrm>
            <a:off x="457200" y="704088"/>
            <a:ext cx="8229600" cy="11430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dk2"/>
              </a:buClr>
              <a:buSzPts val="5000"/>
              <a:buFont typeface="Calibri"/>
              <a:buNone/>
            </a:pPr>
            <a:r>
              <a:rPr lang="en-CA"/>
              <a:t>CONT.</a:t>
            </a:r>
            <a:endParaRPr/>
          </a:p>
        </p:txBody>
      </p:sp>
      <p:sp>
        <p:nvSpPr>
          <p:cNvPr id="160" name="Google Shape;160;p2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Autofit/>
          </a:bodyPr>
          <a:lstStyle/>
          <a:p>
            <a:pPr indent="-274320" lvl="0" marL="274320" rtl="0" algn="l">
              <a:spcBef>
                <a:spcPts val="0"/>
              </a:spcBef>
              <a:spcAft>
                <a:spcPts val="0"/>
              </a:spcAft>
              <a:buSzPts val="2470"/>
              <a:buChar char="⚫"/>
            </a:pPr>
            <a:r>
              <a:rPr lang="en-CA"/>
              <a:t>SOURCE OUT FUNDS FOR PROJECTS</a:t>
            </a:r>
            <a:endParaRPr/>
          </a:p>
          <a:p>
            <a:pPr indent="-274320" lvl="0" marL="274320" rtl="0" algn="l">
              <a:spcBef>
                <a:spcPts val="520"/>
              </a:spcBef>
              <a:spcAft>
                <a:spcPts val="0"/>
              </a:spcAft>
              <a:buSzPts val="2470"/>
              <a:buChar char="⚫"/>
            </a:pPr>
            <a:r>
              <a:rPr lang="en-CA"/>
              <a:t>SENSITIZATION &amp; EDUCATION OF THE PUBLIC ON RELEVANT LAWS &amp; FSU’S ROLES &amp; PROCEDURES THROUGH COMMUNITY OUTREACH, SCHOOL SENSITIZATION, RADIO JINGLES, TV SKITS, ETC.</a:t>
            </a:r>
            <a:endParaRPr/>
          </a:p>
          <a:p>
            <a:pPr indent="-274320" lvl="0" marL="274320" rtl="0" algn="l">
              <a:spcBef>
                <a:spcPts val="520"/>
              </a:spcBef>
              <a:spcAft>
                <a:spcPts val="0"/>
              </a:spcAft>
              <a:buSzPts val="2470"/>
              <a:buChar char="⚫"/>
            </a:pPr>
            <a:r>
              <a:rPr lang="en-CA"/>
              <a:t>RESPOND TO SGBV TRENDS THAT SHOWS INCREASE IN ANYWAY</a:t>
            </a:r>
            <a:endParaRPr/>
          </a:p>
          <a:p>
            <a:pPr indent="-117475" lvl="0" marL="274320" rtl="0" algn="l">
              <a:spcBef>
                <a:spcPts val="520"/>
              </a:spcBef>
              <a:spcAft>
                <a:spcPts val="0"/>
              </a:spcAft>
              <a:buSzPts val="247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