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858000" cy="9144000"/>
  <p:embeddedFontLst>
    <p:embeddedFont>
      <p:font typeface="Book Antiqua"/>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font" Target="fonts/BookAntiqua-bold.fntdata"/><Relationship Id="rId10" Type="http://schemas.openxmlformats.org/officeDocument/2006/relationships/slide" Target="slides/slide4.xml"/><Relationship Id="rId21" Type="http://schemas.openxmlformats.org/officeDocument/2006/relationships/font" Target="fonts/BookAntiqua-regular.fntdata"/><Relationship Id="rId13" Type="http://schemas.openxmlformats.org/officeDocument/2006/relationships/slide" Target="slides/slide7.xml"/><Relationship Id="rId24" Type="http://schemas.openxmlformats.org/officeDocument/2006/relationships/font" Target="fonts/BookAntiqua-boldItalic.fntdata"/><Relationship Id="rId12" Type="http://schemas.openxmlformats.org/officeDocument/2006/relationships/slide" Target="slides/slide6.xml"/><Relationship Id="rId23" Type="http://schemas.openxmlformats.org/officeDocument/2006/relationships/font" Target="fonts/BookAntiqua-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 name="Google Shape;14;p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8" name="Shape 68"/>
        <p:cNvGrpSpPr/>
        <p:nvPr/>
      </p:nvGrpSpPr>
      <p:grpSpPr>
        <a:xfrm>
          <a:off x="0" y="0"/>
          <a:ext cx="0" cy="0"/>
          <a:chOff x="0" y="0"/>
          <a:chExt cx="0" cy="0"/>
        </a:xfrm>
      </p:grpSpPr>
      <p:sp>
        <p:nvSpPr>
          <p:cNvPr id="69" name="Google Shape;69;p11"/>
          <p:cNvSpPr txBox="1"/>
          <p:nvPr>
            <p:ph type="ctrTitle"/>
          </p:nvPr>
        </p:nvSpPr>
        <p:spPr>
          <a:xfrm>
            <a:off x="422030" y="1371600"/>
            <a:ext cx="8229600" cy="1828800"/>
          </a:xfrm>
          <a:prstGeom prst="rect">
            <a:avLst/>
          </a:prstGeom>
          <a:noFill/>
          <a:ln>
            <a:noFill/>
          </a:ln>
        </p:spPr>
        <p:txBody>
          <a:bodyPr anchorCtr="0" anchor="b" bIns="0" lIns="45700" spcFirstLastPara="1" rIns="45700" wrap="square" tIns="0">
            <a:noAutofit/>
          </a:bodyPr>
          <a:lstStyle>
            <a:lvl1pPr lvl="0" algn="ctr">
              <a:spcBef>
                <a:spcPts val="0"/>
              </a:spcBef>
              <a:spcAft>
                <a:spcPts val="0"/>
              </a:spcAft>
              <a:buClr>
                <a:srgbClr val="EAD594"/>
              </a:buClr>
              <a:buSzPts val="4800"/>
              <a:buFont typeface="Lucida Sans"/>
              <a:buNone/>
              <a:defRPr b="1" sz="4800" cap="none">
                <a:solidFill>
                  <a:srgbClr val="EAD59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subTitle"/>
          </p:nvPr>
        </p:nvSpPr>
        <p:spPr>
          <a:xfrm>
            <a:off x="1371600" y="3331698"/>
            <a:ext cx="6400800" cy="17526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SzPts val="1820"/>
              <a:buNone/>
              <a:defRPr>
                <a:solidFill>
                  <a:schemeClr val="lt1"/>
                </a:solidFill>
              </a:defRPr>
            </a:lvl1pPr>
            <a:lvl2pPr lvl="1" algn="ctr">
              <a:spcBef>
                <a:spcPts val="360"/>
              </a:spcBef>
              <a:spcAft>
                <a:spcPts val="0"/>
              </a:spcAft>
              <a:buSzPts val="1440"/>
              <a:buNone/>
              <a:defRPr/>
            </a:lvl2pPr>
            <a:lvl3pPr lvl="2" algn="ctr">
              <a:spcBef>
                <a:spcPts val="360"/>
              </a:spcBef>
              <a:spcAft>
                <a:spcPts val="0"/>
              </a:spcAft>
              <a:buSzPts val="171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71" name="Google Shape;71;p1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0" name="Shape 80"/>
        <p:cNvGrpSpPr/>
        <p:nvPr/>
      </p:nvGrpSpPr>
      <p:grpSpPr>
        <a:xfrm>
          <a:off x="0" y="0"/>
          <a:ext cx="0" cy="0"/>
          <a:chOff x="0" y="0"/>
          <a:chExt cx="0" cy="0"/>
        </a:xfrm>
      </p:grpSpPr>
      <p:sp>
        <p:nvSpPr>
          <p:cNvPr id="81" name="Google Shape;81;p13"/>
          <p:cNvSpPr txBox="1"/>
          <p:nvPr>
            <p:ph type="title"/>
          </p:nvPr>
        </p:nvSpPr>
        <p:spPr>
          <a:xfrm>
            <a:off x="1600200" y="609600"/>
            <a:ext cx="7086600" cy="1828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Clr>
                <a:srgbClr val="DCC577"/>
              </a:buClr>
              <a:buSzPts val="4800"/>
              <a:buFont typeface="Lucida Sans"/>
              <a:buNone/>
              <a:defRPr b="1" sz="4800" cap="none">
                <a:solidFill>
                  <a:srgbClr val="DCC577"/>
                </a:solidFill>
                <a:latin typeface="Lucida Sans"/>
                <a:ea typeface="Lucida Sans"/>
                <a:cs typeface="Lucida Sans"/>
                <a:sym typeface="Lucida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3"/>
          <p:cNvSpPr txBox="1"/>
          <p:nvPr>
            <p:ph idx="1" type="body"/>
          </p:nvPr>
        </p:nvSpPr>
        <p:spPr>
          <a:xfrm>
            <a:off x="1600200" y="2507786"/>
            <a:ext cx="7086600" cy="1509712"/>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1300"/>
              <a:buNone/>
              <a:defRPr sz="2000">
                <a:solidFill>
                  <a:schemeClr val="lt1"/>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152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1400"/>
              <a:buNone/>
              <a:defRPr sz="1400">
                <a:solidFill>
                  <a:schemeClr val="lt1"/>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13"/>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3"/>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3"/>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 name="Shape 17"/>
        <p:cNvGrpSpPr/>
        <p:nvPr/>
      </p:nvGrpSpPr>
      <p:grpSpPr>
        <a:xfrm>
          <a:off x="0" y="0"/>
          <a:ext cx="0" cy="0"/>
          <a:chOff x="0" y="0"/>
          <a:chExt cx="0" cy="0"/>
        </a:xfrm>
      </p:grpSpPr>
      <p:sp>
        <p:nvSpPr>
          <p:cNvPr id="18" name="Google Shape;18;p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0" name="Google Shape;20;p3"/>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 name="Shape 23"/>
        <p:cNvGrpSpPr/>
        <p:nvPr/>
      </p:nvGrpSpPr>
      <p:grpSpPr>
        <a:xfrm>
          <a:off x="0" y="0"/>
          <a:ext cx="0" cy="0"/>
          <a:chOff x="0" y="0"/>
          <a:chExt cx="0" cy="0"/>
        </a:xfrm>
      </p:grpSpPr>
      <p:sp>
        <p:nvSpPr>
          <p:cNvPr id="24" name="Google Shape;24;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rot="5400000">
            <a:off x="2217737" y="-160338"/>
            <a:ext cx="4708525" cy="82296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6" name="Google Shape;26;p4"/>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9" name="Shape 29"/>
        <p:cNvGrpSpPr/>
        <p:nvPr/>
      </p:nvGrpSpPr>
      <p:grpSpPr>
        <a:xfrm>
          <a:off x="0" y="0"/>
          <a:ext cx="0" cy="0"/>
          <a:chOff x="0" y="0"/>
          <a:chExt cx="0" cy="0"/>
        </a:xfrm>
      </p:grpSpPr>
      <p:sp>
        <p:nvSpPr>
          <p:cNvPr id="30" name="Google Shape;30;p5"/>
          <p:cNvSpPr txBox="1"/>
          <p:nvPr>
            <p:ph type="title"/>
          </p:nvPr>
        </p:nvSpPr>
        <p:spPr>
          <a:xfrm>
            <a:off x="1828800" y="609600"/>
            <a:ext cx="5486400" cy="522288"/>
          </a:xfrm>
          <a:prstGeom prst="rect">
            <a:avLst/>
          </a:prstGeom>
          <a:noFill/>
          <a:ln>
            <a:noFill/>
          </a:ln>
        </p:spPr>
        <p:txBody>
          <a:bodyPr anchorCtr="0" anchor="b" bIns="0" lIns="45700" spcFirstLastPara="1" rIns="45700" wrap="square" tIns="45700">
            <a:noAutofit/>
          </a:bodyPr>
          <a:lstStyle>
            <a:lvl1pPr lvl="0" algn="ctr">
              <a:spcBef>
                <a:spcPts val="0"/>
              </a:spcBef>
              <a:spcAft>
                <a:spcPts val="0"/>
              </a:spcAft>
              <a:buClr>
                <a:srgbClr val="EAD594"/>
              </a:buClr>
              <a:buSzPts val="2000"/>
              <a:buFont typeface="Lucida San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p:nvPr>
            <p:ph idx="2" type="pic"/>
          </p:nvPr>
        </p:nvSpPr>
        <p:spPr>
          <a:xfrm>
            <a:off x="1828800" y="1831975"/>
            <a:ext cx="5486400" cy="3962400"/>
          </a:xfrm>
          <a:prstGeom prst="rect">
            <a:avLst/>
          </a:prstGeom>
          <a:solidFill>
            <a:schemeClr val="dk2"/>
          </a:solidFill>
          <a:ln cap="sq" cmpd="sng" w="44450">
            <a:solidFill>
              <a:srgbClr val="FFFFFF"/>
            </a:solidFill>
            <a:prstDash val="solid"/>
            <a:miter lim="800000"/>
            <a:headEnd len="sm" w="sm" type="none"/>
            <a:tailEnd len="sm" w="sm" type="none"/>
          </a:ln>
          <a:effectLst>
            <a:outerShdw blurRad="190500" dir="2700000" dist="228600" sy="90000">
              <a:srgbClr val="000000">
                <a:alpha val="24705"/>
              </a:srgbClr>
            </a:outerShdw>
          </a:effectLst>
        </p:spPr>
        <p:txBody>
          <a:bodyPr anchorCtr="0" anchor="t" bIns="45700" lIns="91425" spcFirstLastPara="1" rIns="91425" wrap="square" tIns="45700">
            <a:noAutofit/>
          </a:bodyPr>
          <a:lstStyle>
            <a:lvl1pPr lvl="0" marR="0" rtl="0" algn="l">
              <a:spcBef>
                <a:spcPts val="640"/>
              </a:spcBef>
              <a:spcAft>
                <a:spcPts val="0"/>
              </a:spcAft>
              <a:buClr>
                <a:srgbClr val="F9F9F9"/>
              </a:buClr>
              <a:buSzPts val="2080"/>
              <a:buFont typeface="Noto Sans Symbols"/>
              <a:buNone/>
              <a:defRPr sz="3200">
                <a:solidFill>
                  <a:schemeClr val="lt1"/>
                </a:solidFill>
                <a:latin typeface="Book Antiqua"/>
                <a:ea typeface="Book Antiqua"/>
                <a:cs typeface="Book Antiqua"/>
                <a:sym typeface="Book Antiqua"/>
              </a:defRPr>
            </a:lvl1pPr>
            <a:lvl2pPr lvl="1"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lvl="2"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lvl="3"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lvl="4"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lvl="5"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lvl="6"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lvl="7"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lvl="8"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32" name="Google Shape;32;p5"/>
          <p:cNvSpPr txBox="1"/>
          <p:nvPr>
            <p:ph idx="1" type="body"/>
          </p:nvPr>
        </p:nvSpPr>
        <p:spPr>
          <a:xfrm>
            <a:off x="1828800" y="1166787"/>
            <a:ext cx="5486400" cy="530352"/>
          </a:xfrm>
          <a:prstGeom prst="rect">
            <a:avLst/>
          </a:prstGeom>
          <a:noFill/>
          <a:ln>
            <a:noFill/>
          </a:ln>
        </p:spPr>
        <p:txBody>
          <a:bodyPr anchorCtr="0" anchor="t" bIns="45700" lIns="45700" spcFirstLastPara="1" rIns="45700" wrap="square" tIns="45700">
            <a:noAutofit/>
          </a:bodyPr>
          <a:lstStyle>
            <a:lvl1pPr indent="-228600" lvl="0" marL="457200" algn="ctr">
              <a:spcBef>
                <a:spcPts val="280"/>
              </a:spcBef>
              <a:spcAft>
                <a:spcPts val="0"/>
              </a:spcAft>
              <a:buSzPts val="910"/>
              <a:buNone/>
              <a:defRPr sz="1400"/>
            </a:lvl1pPr>
            <a:lvl2pPr indent="-289560" lvl="1" marL="914400" algn="l">
              <a:spcBef>
                <a:spcPts val="240"/>
              </a:spcBef>
              <a:spcAft>
                <a:spcPts val="0"/>
              </a:spcAft>
              <a:buSzPts val="960"/>
              <a:buChar char="◼"/>
              <a:defRPr sz="1200"/>
            </a:lvl2pPr>
            <a:lvl3pPr indent="-288925" lvl="2" marL="1371600" algn="l">
              <a:spcBef>
                <a:spcPts val="200"/>
              </a:spcBef>
              <a:spcAft>
                <a:spcPts val="0"/>
              </a:spcAft>
              <a:buSzPts val="950"/>
              <a:buChar char="🢭"/>
              <a:defRPr sz="1000"/>
            </a:lvl3pPr>
            <a:lvl4pPr indent="-285750" lvl="3" marL="1828800" algn="l">
              <a:spcBef>
                <a:spcPts val="180"/>
              </a:spcBef>
              <a:spcAft>
                <a:spcPts val="0"/>
              </a:spcAft>
              <a:buSzPts val="900"/>
              <a:buChar char="🢝"/>
              <a:defRPr sz="900"/>
            </a:lvl4pPr>
            <a:lvl5pPr indent="-285750" lvl="4" marL="2286000" algn="l">
              <a:spcBef>
                <a:spcPts val="180"/>
              </a:spcBef>
              <a:spcAft>
                <a:spcPts val="0"/>
              </a:spcAft>
              <a:buSzPts val="900"/>
              <a:buChar char="■"/>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3" name="Google Shape;33;p5"/>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F4DB8A"/>
              </a:buClr>
              <a:buSzPts val="2200"/>
              <a:buFont typeface="Lucida Sans"/>
              <a:buNone/>
              <a:defRPr b="0" sz="2200">
                <a:solidFill>
                  <a:srgbClr val="F4DB8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24000"/>
            <a:ext cx="3008313" cy="46021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10"/>
              <a:buNone/>
              <a:defRPr sz="14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95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6"/>
          <p:cNvSpPr txBox="1"/>
          <p:nvPr>
            <p:ph idx="2"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61314" lvl="2" marL="1371600" algn="l">
              <a:spcBef>
                <a:spcPts val="440"/>
              </a:spcBef>
              <a:spcAft>
                <a:spcPts val="0"/>
              </a:spcAft>
              <a:buSzPts val="2090"/>
              <a:buChar char="🢭"/>
              <a:defRPr sz="2200"/>
            </a:lvl3pPr>
            <a:lvl4pPr indent="-355600" lvl="3" marL="1828800" algn="l">
              <a:spcBef>
                <a:spcPts val="400"/>
              </a:spcBef>
              <a:spcAft>
                <a:spcPts val="0"/>
              </a:spcAft>
              <a:buSzPts val="2000"/>
              <a:buChar char="🢝"/>
              <a:defRPr sz="20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6"/>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3" name="Shape 43"/>
        <p:cNvGrpSpPr/>
        <p:nvPr/>
      </p:nvGrpSpPr>
      <p:grpSpPr>
        <a:xfrm>
          <a:off x="0" y="0"/>
          <a:ext cx="0" cy="0"/>
          <a:chOff x="0" y="0"/>
          <a:chExt cx="0" cy="0"/>
        </a:xfrm>
      </p:grpSpPr>
      <p:sp>
        <p:nvSpPr>
          <p:cNvPr id="44" name="Google Shape;44;p7"/>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7"/>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7"/>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8"/>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8"/>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4100"/>
              <a:buFont typeface="Lucida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9"/>
          <p:cNvSpPr txBox="1"/>
          <p:nvPr>
            <p:ph idx="1" type="body"/>
          </p:nvPr>
        </p:nvSpPr>
        <p:spPr>
          <a:xfrm>
            <a:off x="457200" y="1535112"/>
            <a:ext cx="4040188" cy="750887"/>
          </a:xfrm>
          <a:prstGeom prst="rect">
            <a:avLst/>
          </a:prstGeom>
          <a:noFill/>
          <a:ln>
            <a:noFill/>
          </a:ln>
        </p:spPr>
        <p:txBody>
          <a:bodyPr anchorCtr="0" anchor="ctr" bIns="45700" lIns="91425" spcFirstLastPara="1" rIns="91425" wrap="square" tIns="45700">
            <a:no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9"/>
          <p:cNvSpPr txBox="1"/>
          <p:nvPr>
            <p:ph idx="2" type="body"/>
          </p:nvPr>
        </p:nvSpPr>
        <p:spPr>
          <a:xfrm>
            <a:off x="4645025" y="1535112"/>
            <a:ext cx="4041775" cy="750887"/>
          </a:xfrm>
          <a:prstGeom prst="rect">
            <a:avLst/>
          </a:prstGeom>
          <a:noFill/>
          <a:ln>
            <a:noFill/>
          </a:ln>
        </p:spPr>
        <p:txBody>
          <a:bodyPr anchorCtr="0" anchor="ctr" bIns="45700" lIns="91425" spcFirstLastPara="1" rIns="91425" wrap="square" tIns="45700">
            <a:no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6" name="Google Shape;56;p9"/>
          <p:cNvSpPr txBox="1"/>
          <p:nvPr>
            <p:ph idx="3" type="body"/>
          </p:nvPr>
        </p:nvSpPr>
        <p:spPr>
          <a:xfrm>
            <a:off x="457200" y="2362200"/>
            <a:ext cx="4040188" cy="3763963"/>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9"/>
          <p:cNvSpPr txBox="1"/>
          <p:nvPr>
            <p:ph idx="4" type="body"/>
          </p:nvPr>
        </p:nvSpPr>
        <p:spPr>
          <a:xfrm>
            <a:off x="4645025" y="2362200"/>
            <a:ext cx="4041775" cy="3763963"/>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9"/>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1" name="Shape 61"/>
        <p:cNvGrpSpPr/>
        <p:nvPr/>
      </p:nvGrpSpPr>
      <p:grpSpPr>
        <a:xfrm>
          <a:off x="0" y="0"/>
          <a:ext cx="0" cy="0"/>
          <a:chOff x="0" y="0"/>
          <a:chExt cx="0" cy="0"/>
        </a:xfrm>
      </p:grpSpPr>
      <p:sp>
        <p:nvSpPr>
          <p:cNvPr id="62" name="Google Shape;62;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4" name="Google Shape;64;p1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5" name="Google Shape;65;p10"/>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solidFill>
                  <a:srgbClr val="BCBCB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EAD594"/>
              </a:buClr>
              <a:buSzPts val="4100"/>
              <a:buFont typeface="Lucida Sans"/>
              <a:buNone/>
              <a:defRPr b="1" i="0" sz="4100" u="none" cap="none" strike="noStrike">
                <a:solidFill>
                  <a:srgbClr val="EAD594"/>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Book Antiqua"/>
                <a:ea typeface="Book Antiqua"/>
                <a:cs typeface="Book Antiqua"/>
                <a:sym typeface="Book Antiqua"/>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8" name="Google Shape;8;p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BCBCBC"/>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 name="Google Shape;9;p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 name="Google Shape;10;p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4" name="Shape 74"/>
        <p:cNvGrpSpPr/>
        <p:nvPr/>
      </p:nvGrpSpPr>
      <p:grpSpPr>
        <a:xfrm>
          <a:off x="0" y="0"/>
          <a:ext cx="0" cy="0"/>
          <a:chOff x="0" y="0"/>
          <a:chExt cx="0" cy="0"/>
        </a:xfrm>
      </p:grpSpPr>
      <p:sp>
        <p:nvSpPr>
          <p:cNvPr id="75" name="Google Shape;75;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EAD594"/>
              </a:buClr>
              <a:buSzPts val="4100"/>
              <a:buFont typeface="Lucida Sans"/>
              <a:buNone/>
              <a:defRPr b="1" i="0" sz="4100" u="none" cap="none" strike="noStrike">
                <a:solidFill>
                  <a:srgbClr val="EAD594"/>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Google Shape;76;p12"/>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Book Antiqua"/>
                <a:ea typeface="Book Antiqua"/>
                <a:cs typeface="Book Antiqua"/>
                <a:sym typeface="Book Antiqua"/>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77" name="Google Shape;77;p1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BCBCBC"/>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78" name="Google Shape;78;p1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79" name="Google Shape;79;p1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SzPts val="1200"/>
              <a:buFont typeface="Arial"/>
              <a:buNone/>
              <a:defRPr b="0" i="0" sz="1200" u="none" cap="none" strike="noStrike">
                <a:solidFill>
                  <a:srgbClr val="BCBCB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2880"/>
              <a:buFont typeface="Arial"/>
              <a:buNone/>
            </a:pPr>
            <a:r>
              <a:rPr b="1" i="0" lang="en-US" sz="2880" u="none" cap="none" strike="noStrike">
                <a:solidFill>
                  <a:srgbClr val="EAD594"/>
                </a:solidFill>
                <a:latin typeface="Arial"/>
                <a:ea typeface="Arial"/>
                <a:cs typeface="Arial"/>
                <a:sym typeface="Arial"/>
              </a:rPr>
              <a:t>THE NATIONAL YOUTH PROGRAMME DOCUMENT FOR SIERRA LEONE 2014 - 2018</a:t>
            </a:r>
            <a:endParaRPr/>
          </a:p>
        </p:txBody>
      </p:sp>
      <p:sp>
        <p:nvSpPr>
          <p:cNvPr id="91" name="Google Shape;91;p14"/>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1" i="0" lang="en-US" sz="2800" u="none" cap="none" strike="noStrike">
                <a:solidFill>
                  <a:schemeClr val="lt1"/>
                </a:solidFill>
                <a:latin typeface="Arial"/>
                <a:ea typeface="Arial"/>
                <a:cs typeface="Arial"/>
                <a:sym typeface="Arial"/>
              </a:rPr>
              <a:t>   PRESENTATION FOR THE ATTENTION</a:t>
            </a:r>
            <a:endParaRPr/>
          </a:p>
          <a:p>
            <a:pPr indent="-411162" lvl="0" marL="547687" marR="0" rtl="0" algn="l">
              <a:lnSpc>
                <a:spcPct val="100000"/>
              </a:lnSpc>
              <a:spcBef>
                <a:spcPts val="560"/>
              </a:spcBef>
              <a:spcAft>
                <a:spcPts val="0"/>
              </a:spcAft>
              <a:buClr>
                <a:srgbClr val="F9F9F9"/>
              </a:buClr>
              <a:buSzPts val="1820"/>
              <a:buFont typeface="Noto Sans Symbols"/>
              <a:buNone/>
            </a:pPr>
            <a:r>
              <a:rPr b="1" i="0" lang="en-US" sz="2800" u="none" cap="none" strike="noStrike">
                <a:solidFill>
                  <a:schemeClr val="lt1"/>
                </a:solidFill>
                <a:latin typeface="Arial"/>
                <a:ea typeface="Arial"/>
                <a:cs typeface="Arial"/>
                <a:sym typeface="Arial"/>
              </a:rPr>
              <a:t>   OF HONOURABLE MPs ON THURSDAY 20</a:t>
            </a:r>
            <a:r>
              <a:rPr b="1" baseline="30000" i="0" lang="en-US" sz="2800" u="none" cap="none" strike="noStrike">
                <a:solidFill>
                  <a:schemeClr val="lt1"/>
                </a:solidFill>
                <a:latin typeface="Arial"/>
                <a:ea typeface="Arial"/>
                <a:cs typeface="Arial"/>
                <a:sym typeface="Arial"/>
              </a:rPr>
              <a:t>TH</a:t>
            </a:r>
            <a:r>
              <a:rPr b="1" i="0" lang="en-US" sz="2800" u="none" cap="none" strike="noStrike">
                <a:solidFill>
                  <a:schemeClr val="lt1"/>
                </a:solidFill>
                <a:latin typeface="Arial"/>
                <a:ea typeface="Arial"/>
                <a:cs typeface="Arial"/>
                <a:sym typeface="Arial"/>
              </a:rPr>
              <a:t> MARCH, 2014 </a:t>
            </a:r>
            <a:endParaRPr/>
          </a:p>
          <a:p>
            <a:pPr indent="-411162" lvl="0" marL="547687" marR="0" rtl="0" algn="l">
              <a:lnSpc>
                <a:spcPct val="100000"/>
              </a:lnSpc>
              <a:spcBef>
                <a:spcPts val="560"/>
              </a:spcBef>
              <a:spcAft>
                <a:spcPts val="0"/>
              </a:spcAft>
              <a:buClr>
                <a:srgbClr val="F9F9F9"/>
              </a:buClr>
              <a:buSzPts val="1820"/>
              <a:buFont typeface="Noto Sans Symbols"/>
              <a:buNone/>
            </a:pPr>
            <a:r>
              <a:t/>
            </a:r>
            <a:endParaRPr b="1" i="0" sz="2800" u="none" cap="none" strike="noStrike">
              <a:solidFill>
                <a:schemeClr val="lt1"/>
              </a:solidFill>
              <a:latin typeface="Arial"/>
              <a:ea typeface="Arial"/>
              <a:cs typeface="Arial"/>
              <a:sym typeface="Arial"/>
            </a:endParaRPr>
          </a:p>
          <a:p>
            <a:pPr indent="-411162" lvl="0" marL="547687" marR="0" rtl="0" algn="l">
              <a:lnSpc>
                <a:spcPct val="100000"/>
              </a:lnSpc>
              <a:spcBef>
                <a:spcPts val="560"/>
              </a:spcBef>
              <a:spcAft>
                <a:spcPts val="0"/>
              </a:spcAft>
              <a:buClr>
                <a:srgbClr val="F9F9F9"/>
              </a:buClr>
              <a:buSzPts val="1820"/>
              <a:buFont typeface="Noto Sans Symbols"/>
              <a:buNone/>
            </a:pPr>
            <a:r>
              <a:rPr b="1" i="0" lang="en-US" sz="2800" u="none" cap="none" strike="noStrike">
                <a:solidFill>
                  <a:schemeClr val="lt1"/>
                </a:solidFill>
                <a:latin typeface="Arial"/>
                <a:ea typeface="Arial"/>
                <a:cs typeface="Arial"/>
                <a:sym typeface="Arial"/>
              </a:rPr>
              <a:t>    PREPARED ON BEHALF OF UNDP SIERRA LEONE BY JOSEPH BARNES (IMPACT READY, UK) AND DR. DENIS M SANDY (NATIONAL CONSULTANT)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3"/>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3690"/>
              <a:buFont typeface="Arial"/>
              <a:buNone/>
            </a:pPr>
            <a:r>
              <a:rPr b="1" i="0" lang="en-US" sz="3690" u="none" cap="none" strike="noStrike">
                <a:solidFill>
                  <a:srgbClr val="EAD594"/>
                </a:solidFill>
                <a:latin typeface="Arial"/>
                <a:ea typeface="Arial"/>
                <a:cs typeface="Arial"/>
                <a:sym typeface="Arial"/>
              </a:rPr>
              <a:t>7.IMPLEMENTATION MECHANISM</a:t>
            </a:r>
            <a:endParaRPr/>
          </a:p>
        </p:txBody>
      </p:sp>
      <p:sp>
        <p:nvSpPr>
          <p:cNvPr id="145" name="Google Shape;145;p23"/>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1. The programme will promote internationally agreed principles of national ownership and managing for development results. It will based on a PARTNERSHIP APPROACH, recognising the cross cutting nature of this sector and the fact that youth focused organisations cannot solve these problems alone.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4"/>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3690"/>
              <a:buFont typeface="Arial"/>
              <a:buNone/>
            </a:pPr>
            <a:r>
              <a:rPr b="1" i="0" lang="en-US" sz="3690" u="none" cap="none" strike="noStrike">
                <a:solidFill>
                  <a:srgbClr val="EAD594"/>
                </a:solidFill>
                <a:latin typeface="Arial"/>
                <a:ea typeface="Arial"/>
                <a:cs typeface="Arial"/>
                <a:sym typeface="Arial"/>
              </a:rPr>
              <a:t>IMPLEMENTATION MECHANISM CONTINUES</a:t>
            </a:r>
            <a:endParaRPr/>
          </a:p>
        </p:txBody>
      </p:sp>
      <p:sp>
        <p:nvSpPr>
          <p:cNvPr id="151" name="Google Shape;151;p24"/>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80000"/>
              </a:lnSpc>
              <a:spcBef>
                <a:spcPts val="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2. Emphasis will be on  CROSS MINISTERIAL COORDNATION including MOYA, MoFED, MAFFS, MEST, MLSS,, NAYCOM,  MSWGCA, NaCSA, UN agencies</a:t>
            </a:r>
            <a:endParaRPr/>
          </a:p>
          <a:p>
            <a:pPr indent="-411162" lvl="0" marL="547687" marR="0" rtl="0" algn="l">
              <a:lnSpc>
                <a:spcPct val="8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3. National Youth Policy Steering Committee - Developing new capacity by strengthening existing systems and processes including Youth and District councils</a:t>
            </a:r>
            <a:endParaRPr/>
          </a:p>
          <a:p>
            <a:pPr indent="-411162" lvl="0" marL="547687" marR="0" rtl="0" algn="l">
              <a:lnSpc>
                <a:spcPct val="8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4. Youth Mainstreaming Technical Team</a:t>
            </a:r>
            <a:endParaRPr/>
          </a:p>
          <a:p>
            <a:pPr indent="-411162" lvl="0" marL="547687" marR="0" rtl="0" algn="l">
              <a:lnSpc>
                <a:spcPct val="8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5. Youth Led Social Action Research Network</a:t>
            </a:r>
            <a:endParaRPr/>
          </a:p>
          <a:p>
            <a:pPr indent="-411162" lvl="0" marL="547687" marR="0" rtl="0" algn="l">
              <a:lnSpc>
                <a:spcPct val="8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…….Engagement with the private sector and emphasis on quick wins that will provide immediate impact and value to young people.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5"/>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3690"/>
              <a:buFont typeface="Arial"/>
              <a:buNone/>
            </a:pPr>
            <a:r>
              <a:rPr b="1" i="0" lang="en-US" sz="3690" u="none" cap="none" strike="noStrike">
                <a:solidFill>
                  <a:srgbClr val="EAD594"/>
                </a:solidFill>
                <a:latin typeface="Arial"/>
                <a:ea typeface="Arial"/>
                <a:cs typeface="Arial"/>
                <a:sym typeface="Arial"/>
              </a:rPr>
              <a:t>IMPLEMENTATION MECHANISM CONTINUES</a:t>
            </a:r>
            <a:endParaRPr/>
          </a:p>
        </p:txBody>
      </p:sp>
      <p:sp>
        <p:nvSpPr>
          <p:cNvPr id="157" name="Google Shape;157;p25"/>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6. Strong emphasis will also be laid on MONITORING AND EVALUATION so that progress in youth interventions will be measured accurately over time.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6"/>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8. CONCLUSION</a:t>
            </a:r>
            <a:endParaRPr/>
          </a:p>
        </p:txBody>
      </p:sp>
      <p:sp>
        <p:nvSpPr>
          <p:cNvPr id="163" name="Google Shape;163;p26"/>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514350" lvl="0" marL="514350" marR="0" rtl="0" algn="l">
              <a:lnSpc>
                <a:spcPct val="100000"/>
              </a:lnSpc>
              <a:spcBef>
                <a:spcPts val="0"/>
              </a:spcBef>
              <a:spcAft>
                <a:spcPts val="0"/>
              </a:spcAft>
              <a:buClr>
                <a:srgbClr val="F9F9F9"/>
              </a:buClr>
              <a:buSzPts val="1820"/>
              <a:buFont typeface="Arial"/>
              <a:buAutoNum type="arabicPeriod"/>
            </a:pPr>
            <a:r>
              <a:rPr b="0" i="0" lang="en-US" sz="2800" u="none">
                <a:solidFill>
                  <a:schemeClr val="lt1"/>
                </a:solidFill>
                <a:latin typeface="Book Antiqua"/>
                <a:ea typeface="Book Antiqua"/>
                <a:cs typeface="Book Antiqua"/>
                <a:sym typeface="Book Antiqua"/>
              </a:rPr>
              <a:t>Result based matrix and cost implications (minimum, better and Ideal results)</a:t>
            </a:r>
            <a:endParaRPr/>
          </a:p>
          <a:p>
            <a:pPr indent="-514350" lvl="0" marL="514350" marR="0" rtl="0" algn="l">
              <a:lnSpc>
                <a:spcPct val="100000"/>
              </a:lnSpc>
              <a:spcBef>
                <a:spcPts val="560"/>
              </a:spcBef>
              <a:spcAft>
                <a:spcPts val="0"/>
              </a:spcAft>
              <a:buClr>
                <a:srgbClr val="F9F9F9"/>
              </a:buClr>
              <a:buSzPts val="1820"/>
              <a:buFont typeface="Arial"/>
              <a:buAutoNum type="alphaLcParenR"/>
            </a:pPr>
            <a:r>
              <a:rPr b="0" i="0" lang="en-US" sz="2800" u="none">
                <a:solidFill>
                  <a:schemeClr val="lt1"/>
                </a:solidFill>
                <a:latin typeface="Book Antiqua"/>
                <a:ea typeface="Book Antiqua"/>
                <a:cs typeface="Book Antiqua"/>
                <a:sym typeface="Book Antiqua"/>
              </a:rPr>
              <a:t>Objective 1 = Pro youth private sector development programme = US $ 50M</a:t>
            </a:r>
            <a:endParaRPr/>
          </a:p>
          <a:p>
            <a:pPr indent="-514350" lvl="0" marL="514350"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b) Objective 2 = Resilient and effective youth serving institutions = US $ 10M</a:t>
            </a:r>
            <a:endParaRPr/>
          </a:p>
          <a:p>
            <a:pPr indent="-514350" lvl="0" marL="514350"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c) Objective 3 = Youth friendly public services = US $ 27M</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7"/>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9. END</a:t>
            </a:r>
            <a:endParaRPr/>
          </a:p>
        </p:txBody>
      </p:sp>
      <p:sp>
        <p:nvSpPr>
          <p:cNvPr id="169" name="Google Shape;169;p27"/>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THANK YOU FOR YOUR ATTENTION AND MAY </a:t>
            </a:r>
            <a:endParaRPr/>
          </a:p>
          <a:p>
            <a:pPr indent="-411162" lvl="0" marL="547687" marR="0" rtl="0" algn="l">
              <a:lnSpc>
                <a:spcPct val="100000"/>
              </a:lnSpc>
              <a:spcBef>
                <a:spcPts val="520"/>
              </a:spcBef>
              <a:spcAft>
                <a:spcPts val="0"/>
              </a:spcAft>
              <a:buClr>
                <a:srgbClr val="F9F9F9"/>
              </a:buClr>
              <a:buSzPts val="1690"/>
              <a:buFont typeface="Noto Sans Symbols"/>
              <a:buNone/>
            </a:pPr>
            <a:r>
              <a:t/>
            </a:r>
            <a:endParaRPr b="0" i="0" sz="2600" u="none">
              <a:solidFill>
                <a:schemeClr val="lt1"/>
              </a:solidFill>
              <a:latin typeface="Book Antiqua"/>
              <a:ea typeface="Book Antiqua"/>
              <a:cs typeface="Book Antiqua"/>
              <a:sym typeface="Book Antiqua"/>
            </a:endParaRPr>
          </a:p>
          <a:p>
            <a:pPr indent="-411162" lvl="0" marL="547687" marR="0" rtl="0" algn="l">
              <a:lnSpc>
                <a:spcPct val="10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GOD CONTINUE TO GIVE US THE </a:t>
            </a:r>
            <a:endParaRPr/>
          </a:p>
          <a:p>
            <a:pPr indent="-411162" lvl="0" marL="547687" marR="0" rtl="0" algn="l">
              <a:lnSpc>
                <a:spcPct val="100000"/>
              </a:lnSpc>
              <a:spcBef>
                <a:spcPts val="520"/>
              </a:spcBef>
              <a:spcAft>
                <a:spcPts val="0"/>
              </a:spcAft>
              <a:buClr>
                <a:srgbClr val="F9F9F9"/>
              </a:buClr>
              <a:buSzPts val="1690"/>
              <a:buFont typeface="Noto Sans Symbols"/>
              <a:buNone/>
            </a:pPr>
            <a:r>
              <a:t/>
            </a:r>
            <a:endParaRPr b="0" i="0" sz="2600" u="none">
              <a:solidFill>
                <a:schemeClr val="lt1"/>
              </a:solidFill>
              <a:latin typeface="Book Antiqua"/>
              <a:ea typeface="Book Antiqua"/>
              <a:cs typeface="Book Antiqua"/>
              <a:sym typeface="Book Antiqua"/>
            </a:endParaRPr>
          </a:p>
          <a:p>
            <a:pPr indent="-411162" lvl="0" marL="547687" marR="0" rtl="0" algn="l">
              <a:lnSpc>
                <a:spcPct val="10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DETERMINATION AND SUPPORT TO MOVE </a:t>
            </a:r>
            <a:endParaRPr/>
          </a:p>
          <a:p>
            <a:pPr indent="-411162" lvl="0" marL="547687" marR="0" rtl="0" algn="l">
              <a:lnSpc>
                <a:spcPct val="100000"/>
              </a:lnSpc>
              <a:spcBef>
                <a:spcPts val="520"/>
              </a:spcBef>
              <a:spcAft>
                <a:spcPts val="0"/>
              </a:spcAft>
              <a:buClr>
                <a:srgbClr val="F9F9F9"/>
              </a:buClr>
              <a:buSzPts val="1690"/>
              <a:buFont typeface="Noto Sans Symbols"/>
              <a:buNone/>
            </a:pPr>
            <a:r>
              <a:t/>
            </a:r>
            <a:endParaRPr b="0" i="0" sz="2600" u="none">
              <a:solidFill>
                <a:schemeClr val="lt1"/>
              </a:solidFill>
              <a:latin typeface="Book Antiqua"/>
              <a:ea typeface="Book Antiqua"/>
              <a:cs typeface="Book Antiqua"/>
              <a:sym typeface="Book Antiqua"/>
            </a:endParaRPr>
          </a:p>
          <a:p>
            <a:pPr indent="-411162" lvl="0" marL="547687" marR="0" rtl="0" algn="l">
              <a:lnSpc>
                <a:spcPct val="10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THE YOUTH DEVELOPMENT AGENDA </a:t>
            </a:r>
            <a:endParaRPr/>
          </a:p>
          <a:p>
            <a:pPr indent="-411162" lvl="0" marL="547687" marR="0" rtl="0" algn="l">
              <a:lnSpc>
                <a:spcPct val="100000"/>
              </a:lnSpc>
              <a:spcBef>
                <a:spcPts val="520"/>
              </a:spcBef>
              <a:spcAft>
                <a:spcPts val="0"/>
              </a:spcAft>
              <a:buClr>
                <a:srgbClr val="F9F9F9"/>
              </a:buClr>
              <a:buSzPts val="1690"/>
              <a:buFont typeface="Noto Sans Symbols"/>
              <a:buNone/>
            </a:pPr>
            <a:r>
              <a:t/>
            </a:r>
            <a:endParaRPr b="0" i="0" sz="2600" u="none">
              <a:solidFill>
                <a:schemeClr val="lt1"/>
              </a:solidFill>
              <a:latin typeface="Book Antiqua"/>
              <a:ea typeface="Book Antiqua"/>
              <a:cs typeface="Book Antiqua"/>
              <a:sym typeface="Book Antiqua"/>
            </a:endParaRPr>
          </a:p>
          <a:p>
            <a:pPr indent="-411162" lvl="0" marL="547687" marR="0" rtl="0" algn="l">
              <a:lnSpc>
                <a:spcPct val="100000"/>
              </a:lnSpc>
              <a:spcBef>
                <a:spcPts val="520"/>
              </a:spcBef>
              <a:spcAft>
                <a:spcPts val="0"/>
              </a:spcAft>
              <a:buClr>
                <a:srgbClr val="F9F9F9"/>
              </a:buClr>
              <a:buSzPts val="1690"/>
              <a:buFont typeface="Noto Sans Symbols"/>
              <a:buNone/>
            </a:pPr>
            <a:r>
              <a:rPr b="0" i="0" lang="en-US" sz="2600" u="none">
                <a:solidFill>
                  <a:schemeClr val="lt1"/>
                </a:solidFill>
                <a:latin typeface="Book Antiqua"/>
                <a:ea typeface="Book Antiqua"/>
                <a:cs typeface="Book Antiqua"/>
                <a:sym typeface="Book Antiqua"/>
              </a:rPr>
              <a:t>FORWARD. WE HAVE HIS BLESSINGS ALREADY.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PLAN OF PRESENTATION</a:t>
            </a:r>
            <a:endParaRPr/>
          </a:p>
        </p:txBody>
      </p:sp>
      <p:sp>
        <p:nvSpPr>
          <p:cNvPr id="97" name="Google Shape;97;p15"/>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INTRODUCTION</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OBJECTIVE</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METHODOLOGY</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POLICY FRAMEWORK</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PROGRAMME STRATEGY</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cap="none" strike="noStrike">
                <a:solidFill>
                  <a:schemeClr val="lt1"/>
                </a:solidFill>
                <a:latin typeface="Book Antiqua"/>
                <a:ea typeface="Book Antiqua"/>
                <a:cs typeface="Book Antiqua"/>
                <a:sym typeface="Book Antiqua"/>
              </a:rPr>
              <a:t>IMPLEMENTATION MECHANISM</a:t>
            </a:r>
            <a:endParaRPr/>
          </a:p>
          <a:p>
            <a:pPr indent="-295910" lvl="0" marL="548640" marR="0" rtl="0" algn="l">
              <a:spcBef>
                <a:spcPts val="560"/>
              </a:spcBef>
              <a:spcAft>
                <a:spcPts val="0"/>
              </a:spcAft>
              <a:buClr>
                <a:srgbClr val="F9F9F9"/>
              </a:buClr>
              <a:buSzPts val="1820"/>
              <a:buFont typeface="Noto Sans Symbols"/>
              <a:buNone/>
            </a:pPr>
            <a:r>
              <a:t/>
            </a:r>
            <a:endParaRPr b="0" i="0" sz="2800" u="none">
              <a:solidFill>
                <a:schemeClr val="lt1"/>
              </a:solidFill>
              <a:latin typeface="Book Antiqua"/>
              <a:ea typeface="Book Antiqua"/>
              <a:cs typeface="Book Antiqua"/>
              <a:sym typeface="Book Antiqu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INTRODUCTION</a:t>
            </a:r>
            <a:endParaRPr/>
          </a:p>
        </p:txBody>
      </p:sp>
      <p:sp>
        <p:nvSpPr>
          <p:cNvPr id="103" name="Google Shape;103;p16"/>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    1. Situation of young people = 34% of the estimated  population, mostly illiterate, unemployed (60%under employed), drivers of change, etc</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INTRODUCTION CONTINUES</a:t>
            </a:r>
            <a:endParaRPr/>
          </a:p>
        </p:txBody>
      </p:sp>
      <p:sp>
        <p:nvSpPr>
          <p:cNvPr id="109" name="Google Shape;109;p17"/>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2. Young people main challenges = under representation in positions of  decisions making, low self esteem/confidence and lack of trust, difficulty to access education, difficulty to access basic needs, unhealthy behaviours, etc</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2. OBJECTIVE</a:t>
            </a:r>
            <a:endParaRPr/>
          </a:p>
        </p:txBody>
      </p:sp>
      <p:sp>
        <p:nvSpPr>
          <p:cNvPr id="115" name="Google Shape;115;p18"/>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Char char="▣"/>
            </a:pPr>
            <a:r>
              <a:rPr b="0" i="0" lang="en-US" sz="2800" u="none">
                <a:solidFill>
                  <a:schemeClr val="lt1"/>
                </a:solidFill>
                <a:latin typeface="Book Antiqua"/>
                <a:ea typeface="Book Antiqua"/>
                <a:cs typeface="Book Antiqua"/>
                <a:sym typeface="Book Antiqua"/>
              </a:rPr>
              <a:t>Commissioned by the UNDP Sierra Leone, this document is intended to be the formal implementation tool of the youth development and empowerment agenda nationwide as articulated in the country’s poverty reduction strategy paper of 2013 to 2018 (agenda for prosperity) – and championed by MOYA and NAYCOM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3. METHODOLOGY</a:t>
            </a:r>
            <a:endParaRPr/>
          </a:p>
        </p:txBody>
      </p:sp>
      <p:sp>
        <p:nvSpPr>
          <p:cNvPr id="121" name="Google Shape;121;p19"/>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1. Nationwide FGDs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2. Consultations with relevant MDAs in particular MOYA, NAYCOM and NGOs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3. Consultations with relevant UN agencies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4. Interviews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5. Visits to youth centres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4. POLICY FRAMEWORK</a:t>
            </a:r>
            <a:endParaRPr/>
          </a:p>
        </p:txBody>
      </p:sp>
      <p:sp>
        <p:nvSpPr>
          <p:cNvPr id="127" name="Google Shape;127;p20"/>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514350" lvl="0" marL="514350" marR="0" rtl="0" algn="l">
              <a:lnSpc>
                <a:spcPct val="100000"/>
              </a:lnSpc>
              <a:spcBef>
                <a:spcPts val="0"/>
              </a:spcBef>
              <a:spcAft>
                <a:spcPts val="0"/>
              </a:spcAft>
              <a:buClr>
                <a:srgbClr val="F9F9F9"/>
              </a:buClr>
              <a:buSzPts val="1820"/>
              <a:buFont typeface="Arial"/>
              <a:buAutoNum type="arabicPeriod"/>
            </a:pPr>
            <a:r>
              <a:rPr b="0" i="0" lang="en-US" sz="2800" u="none">
                <a:solidFill>
                  <a:schemeClr val="lt1"/>
                </a:solidFill>
                <a:latin typeface="Book Antiqua"/>
                <a:ea typeface="Book Antiqua"/>
                <a:cs typeface="Book Antiqua"/>
                <a:sym typeface="Book Antiqua"/>
              </a:rPr>
              <a:t>Agenda for prosperity</a:t>
            </a:r>
            <a:endParaRPr/>
          </a:p>
          <a:p>
            <a:pPr indent="-514350" lvl="0" marL="514350"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2. National Youth policy</a:t>
            </a:r>
            <a:endParaRPr/>
          </a:p>
          <a:p>
            <a:pPr indent="-514350" lvl="0" marL="514350"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3. African Youth Charter</a:t>
            </a:r>
            <a:endParaRPr/>
          </a:p>
          <a:p>
            <a:pPr indent="-514350" lvl="0" marL="514350"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4. Other policy frameworks – MLSS strategic plan 2009-2014, </a:t>
            </a:r>
            <a:endParaRPr/>
          </a:p>
          <a:p>
            <a:pPr indent="-295910" lvl="0" marL="548640" marR="0" rtl="0" algn="l">
              <a:spcBef>
                <a:spcPts val="560"/>
              </a:spcBef>
              <a:spcAft>
                <a:spcPts val="0"/>
              </a:spcAft>
              <a:buClr>
                <a:srgbClr val="F9F9F9"/>
              </a:buClr>
              <a:buSzPts val="1820"/>
              <a:buFont typeface="Noto Sans Symbols"/>
              <a:buNone/>
            </a:pPr>
            <a:r>
              <a:t/>
            </a:r>
            <a:endParaRPr b="0" i="0" sz="2800" u="none">
              <a:solidFill>
                <a:schemeClr val="lt1"/>
              </a:solidFill>
              <a:latin typeface="Book Antiqua"/>
              <a:ea typeface="Book Antiqua"/>
              <a:cs typeface="Book Antiqua"/>
              <a:sym typeface="Book Antiqu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1"/>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5. STRATEGY</a:t>
            </a:r>
            <a:endParaRPr/>
          </a:p>
        </p:txBody>
      </p:sp>
      <p:sp>
        <p:nvSpPr>
          <p:cNvPr id="133" name="Google Shape;133;p21"/>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100000"/>
              </a:lnSpc>
              <a:spcBef>
                <a:spcPts val="0"/>
              </a:spcBef>
              <a:spcAft>
                <a:spcPts val="0"/>
              </a:spcAft>
              <a:buClr>
                <a:srgbClr val="F9F9F9"/>
              </a:buClr>
              <a:buSzPts val="1820"/>
              <a:buFont typeface="Noto Sans Symbols"/>
              <a:buChar char="🗉"/>
            </a:pPr>
            <a:r>
              <a:rPr b="0" i="0" lang="en-US" sz="2800" u="none">
                <a:solidFill>
                  <a:schemeClr val="lt1"/>
                </a:solidFill>
                <a:latin typeface="Book Antiqua"/>
                <a:ea typeface="Book Antiqua"/>
                <a:cs typeface="Book Antiqua"/>
                <a:sym typeface="Book Antiqua"/>
              </a:rPr>
              <a:t>A broad based consultative approach with key stakeholders was undertaken to decide on priority interventions that will address the critical constraints towards the envisaged youth development path.</a:t>
            </a:r>
            <a:endParaRPr/>
          </a:p>
          <a:p>
            <a:pPr indent="-411162" lvl="0" marL="547687" marR="0" rtl="0" algn="l">
              <a:lnSpc>
                <a:spcPct val="100000"/>
              </a:lnSpc>
              <a:spcBef>
                <a:spcPts val="560"/>
              </a:spcBef>
              <a:spcAft>
                <a:spcPts val="0"/>
              </a:spcAft>
              <a:buClr>
                <a:srgbClr val="F9F9F9"/>
              </a:buClr>
              <a:buSzPts val="1820"/>
              <a:buFont typeface="Noto Sans Symbols"/>
              <a:buChar char="🗉"/>
            </a:pPr>
            <a:r>
              <a:rPr b="0" i="0" lang="en-US" sz="2800" u="none">
                <a:solidFill>
                  <a:schemeClr val="lt1"/>
                </a:solidFill>
                <a:latin typeface="Book Antiqua"/>
                <a:ea typeface="Book Antiqua"/>
                <a:cs typeface="Book Antiqua"/>
                <a:sym typeface="Book Antiqua"/>
              </a:rPr>
              <a:t>Hence, the goal of the 5 year NYP is to:</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   i) 1,000,000 new youth jobs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   ii) 2M active young citizens</a:t>
            </a:r>
            <a:endParaRPr/>
          </a:p>
          <a:p>
            <a:pPr indent="-411162" lvl="0" marL="547687" marR="0" rtl="0" algn="l">
              <a:lnSpc>
                <a:spcPct val="10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   iii) 300,000 more youth in education per year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2"/>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SzPts val="4100"/>
              <a:buFont typeface="Arial"/>
              <a:buNone/>
            </a:pPr>
            <a:r>
              <a:rPr b="1" i="0" lang="en-US" sz="4100" u="none" cap="none" strike="noStrike">
                <a:solidFill>
                  <a:srgbClr val="EAD594"/>
                </a:solidFill>
                <a:latin typeface="Arial"/>
                <a:ea typeface="Arial"/>
                <a:cs typeface="Arial"/>
                <a:sym typeface="Arial"/>
              </a:rPr>
              <a:t>STRATEGY CONTINUES</a:t>
            </a:r>
            <a:endParaRPr/>
          </a:p>
        </p:txBody>
      </p:sp>
      <p:sp>
        <p:nvSpPr>
          <p:cNvPr id="139" name="Google Shape;139;p22"/>
          <p:cNvSpPr txBox="1"/>
          <p:nvPr>
            <p:ph idx="1" type="body"/>
          </p:nvPr>
        </p:nvSpPr>
        <p:spPr>
          <a:xfrm>
            <a:off x="457200" y="1600200"/>
            <a:ext cx="8229600" cy="4708525"/>
          </a:xfrm>
          <a:prstGeom prst="rect">
            <a:avLst/>
          </a:prstGeom>
          <a:noFill/>
          <a:ln>
            <a:noFill/>
          </a:ln>
        </p:spPr>
        <p:txBody>
          <a:bodyPr anchorCtr="0" anchor="t" bIns="45700" lIns="91425" spcFirstLastPara="1" rIns="91425" wrap="square" tIns="45700">
            <a:noAutofit/>
          </a:bodyPr>
          <a:lstStyle/>
          <a:p>
            <a:pPr indent="-411162" lvl="0" marL="547687" marR="0" rtl="0" algn="l">
              <a:lnSpc>
                <a:spcPct val="90000"/>
              </a:lnSpc>
              <a:spcBef>
                <a:spcPts val="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Objective 1 – Pro Youth Private Sector Development Initiatives = Agriculture and employment, Finance and Entrepreneurship, marketable skills and experience</a:t>
            </a:r>
            <a:endParaRPr/>
          </a:p>
          <a:p>
            <a:pPr indent="-411162" lvl="0" marL="547687" marR="0" rtl="0" algn="l">
              <a:lnSpc>
                <a:spcPct val="9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Objective 2 – Resilient and effective youth serving institutions = Sector coordination and capacity development, Governance, gender and public justice, civic engagement and service</a:t>
            </a:r>
            <a:endParaRPr/>
          </a:p>
          <a:p>
            <a:pPr indent="-411162" lvl="0" marL="547687" marR="0" rtl="0" algn="l">
              <a:lnSpc>
                <a:spcPct val="90000"/>
              </a:lnSpc>
              <a:spcBef>
                <a:spcPts val="560"/>
              </a:spcBef>
              <a:spcAft>
                <a:spcPts val="0"/>
              </a:spcAft>
              <a:buClr>
                <a:srgbClr val="F9F9F9"/>
              </a:buClr>
              <a:buSzPts val="1820"/>
              <a:buFont typeface="Noto Sans Symbols"/>
              <a:buNone/>
            </a:pPr>
            <a:r>
              <a:rPr b="0" i="0" lang="en-US" sz="2800" u="none">
                <a:solidFill>
                  <a:schemeClr val="lt1"/>
                </a:solidFill>
                <a:latin typeface="Book Antiqua"/>
                <a:ea typeface="Book Antiqua"/>
                <a:cs typeface="Book Antiqua"/>
                <a:sym typeface="Book Antiqua"/>
              </a:rPr>
              <a:t>Objective 3 – Youth friendly public services = Access to education, health and social protection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